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ACE2"/>
    <a:srgbClr val="F0BA09"/>
    <a:srgbClr val="05A4B5"/>
    <a:srgbClr val="A394ED"/>
    <a:srgbClr val="EB569D"/>
    <a:srgbClr val="7BFC69"/>
    <a:srgbClr val="764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07"/>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0C95C-8090-5841-AF62-FEEB424BF078}" type="datetimeFigureOut">
              <a:rPr lang="ru-UA" smtClean="0"/>
              <a:t>12.05.2021</a:t>
            </a:fld>
            <a:endParaRPr lang="ru-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90AE-537B-D541-A3BC-1D94654888B6}" type="slidenum">
              <a:rPr lang="ru-UA" smtClean="0"/>
              <a:t>‹#›</a:t>
            </a:fld>
            <a:endParaRPr lang="ru-UA"/>
          </a:p>
        </p:txBody>
      </p:sp>
    </p:spTree>
    <p:extLst>
      <p:ext uri="{BB962C8B-B14F-4D97-AF65-F5344CB8AC3E}">
        <p14:creationId xmlns:p14="http://schemas.microsoft.com/office/powerpoint/2010/main" val="155005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fld id="{CEBC90AE-537B-D541-A3BC-1D94654888B6}" type="slidenum">
              <a:rPr lang="ru-UA" smtClean="0"/>
              <a:t>8</a:t>
            </a:fld>
            <a:endParaRPr lang="ru-UA"/>
          </a:p>
        </p:txBody>
      </p:sp>
    </p:spTree>
    <p:extLst>
      <p:ext uri="{BB962C8B-B14F-4D97-AF65-F5344CB8AC3E}">
        <p14:creationId xmlns:p14="http://schemas.microsoft.com/office/powerpoint/2010/main" val="265365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fld id="{CEBC90AE-537B-D541-A3BC-1D94654888B6}" type="slidenum">
              <a:rPr lang="ru-UA" smtClean="0"/>
              <a:t>16</a:t>
            </a:fld>
            <a:endParaRPr lang="ru-UA"/>
          </a:p>
        </p:txBody>
      </p:sp>
    </p:spTree>
    <p:extLst>
      <p:ext uri="{BB962C8B-B14F-4D97-AF65-F5344CB8AC3E}">
        <p14:creationId xmlns:p14="http://schemas.microsoft.com/office/powerpoint/2010/main" val="81125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4A9E0C-AD25-5A45-BDA7-E083147EDF2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ru-UA"/>
          </a:p>
        </p:txBody>
      </p:sp>
      <p:sp>
        <p:nvSpPr>
          <p:cNvPr id="3" name="Подзаголовок 2">
            <a:extLst>
              <a:ext uri="{FF2B5EF4-FFF2-40B4-BE49-F238E27FC236}">
                <a16:creationId xmlns:a16="http://schemas.microsoft.com/office/drawing/2014/main" id="{4E860FA6-B122-E04C-A35E-7C53F1075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ru-UA"/>
          </a:p>
        </p:txBody>
      </p:sp>
      <p:sp>
        <p:nvSpPr>
          <p:cNvPr id="4" name="Дата 3">
            <a:extLst>
              <a:ext uri="{FF2B5EF4-FFF2-40B4-BE49-F238E27FC236}">
                <a16:creationId xmlns:a16="http://schemas.microsoft.com/office/drawing/2014/main" id="{417B73EF-9125-244B-83DE-5FE03C63B067}"/>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2383B89C-5300-6A42-BC92-A3CEC1286B92}"/>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48EC12EF-A925-5342-8368-4701FC786694}"/>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854234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9A4013-9F82-0F4F-966D-147C91C39637}"/>
              </a:ext>
            </a:extLst>
          </p:cNvPr>
          <p:cNvSpPr>
            <a:spLocks noGrp="1"/>
          </p:cNvSpPr>
          <p:nvPr>
            <p:ph type="title"/>
          </p:nvPr>
        </p:nvSpPr>
        <p:spPr/>
        <p:txBody>
          <a:bodyPr/>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E177CF55-A4AB-E845-80F1-DEFE4953D30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B6A5F0CA-3C25-A04F-8333-8A569B9ADCEE}"/>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2D1FEA3C-FE5E-C542-8721-EEE82E6D2737}"/>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E07A67D4-5955-9648-9FE7-DA38F0790F02}"/>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370985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1CE5A0F-9F9F-8F42-B0CC-56EC2CAD1A00}"/>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511CA01F-6F17-6645-A988-086513121B72}"/>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5FB838E3-71C5-9F4C-9361-3EE73384467D}"/>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9BD3D161-20D6-7E46-85D0-547DFF0A9291}"/>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963D78F5-546A-D343-9073-CFD8F540134E}"/>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147411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E6C97C-8A84-E941-B217-0100EFB2D55A}"/>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7B1D3F86-EA1D-A749-8E53-1831B12564A8}"/>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4D5FA54E-E6A7-CB4A-BCA2-A6EB9479B06A}"/>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9CCB1BB9-60BE-054B-AB53-3AF2CF389362}"/>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2C2833C8-3686-774F-9EB0-669F1B97AC82}"/>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128975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7A794-78B9-174A-80A2-61053092565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UA"/>
          </a:p>
        </p:txBody>
      </p:sp>
      <p:sp>
        <p:nvSpPr>
          <p:cNvPr id="3" name="Текст 2">
            <a:extLst>
              <a:ext uri="{FF2B5EF4-FFF2-40B4-BE49-F238E27FC236}">
                <a16:creationId xmlns:a16="http://schemas.microsoft.com/office/drawing/2014/main" id="{A2C029B0-87B0-7A45-B48C-215BFFAE5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3C6B765-4A8E-854C-B77B-8E71B507AA68}"/>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B0E7568C-40EE-C742-B609-80FF27B0A4F7}"/>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2994390C-3387-B74D-A114-8B364FCA7658}"/>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204901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F98D5E-D619-9441-8E38-C9F6363284B8}"/>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C9F76B6D-3EB5-B342-8950-62B3B050AE4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Объект 3">
            <a:extLst>
              <a:ext uri="{FF2B5EF4-FFF2-40B4-BE49-F238E27FC236}">
                <a16:creationId xmlns:a16="http://schemas.microsoft.com/office/drawing/2014/main" id="{A0678C9F-6430-6B4C-836C-2A24B11018A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Дата 4">
            <a:extLst>
              <a:ext uri="{FF2B5EF4-FFF2-40B4-BE49-F238E27FC236}">
                <a16:creationId xmlns:a16="http://schemas.microsoft.com/office/drawing/2014/main" id="{D3732A7D-AD77-EC41-A2FA-285F42D36684}"/>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6" name="Нижний колонтитул 5">
            <a:extLst>
              <a:ext uri="{FF2B5EF4-FFF2-40B4-BE49-F238E27FC236}">
                <a16:creationId xmlns:a16="http://schemas.microsoft.com/office/drawing/2014/main" id="{1498DE39-60F5-0E40-AF34-0FA496AB1002}"/>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FBE57D0F-6BE2-C54F-9528-65EC3D06C5AA}"/>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551158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E5F00E-2BB3-F84E-9190-956B1908E0F5}"/>
              </a:ext>
            </a:extLst>
          </p:cNvPr>
          <p:cNvSpPr>
            <a:spLocks noGrp="1"/>
          </p:cNvSpPr>
          <p:nvPr>
            <p:ph type="title"/>
          </p:nvPr>
        </p:nvSpPr>
        <p:spPr>
          <a:xfrm>
            <a:off x="839788" y="365125"/>
            <a:ext cx="10515600" cy="1325563"/>
          </a:xfrm>
        </p:spPr>
        <p:txBody>
          <a:bodyPr/>
          <a:lstStyle/>
          <a:p>
            <a:r>
              <a:rPr lang="ru-RU"/>
              <a:t>Образец заголовка</a:t>
            </a:r>
            <a:endParaRPr lang="ru-UA"/>
          </a:p>
        </p:txBody>
      </p:sp>
      <p:sp>
        <p:nvSpPr>
          <p:cNvPr id="3" name="Текст 2">
            <a:extLst>
              <a:ext uri="{FF2B5EF4-FFF2-40B4-BE49-F238E27FC236}">
                <a16:creationId xmlns:a16="http://schemas.microsoft.com/office/drawing/2014/main" id="{9A3F65AF-C63B-6743-8101-31A219AE26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F890F08-5E2E-874C-A300-2C0AB7CE441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Текст 4">
            <a:extLst>
              <a:ext uri="{FF2B5EF4-FFF2-40B4-BE49-F238E27FC236}">
                <a16:creationId xmlns:a16="http://schemas.microsoft.com/office/drawing/2014/main" id="{B36D5D98-7E0D-0A43-B365-8F90F6071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E8CC5AF-3439-724E-BDBC-B1C1D9C67B6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7" name="Дата 6">
            <a:extLst>
              <a:ext uri="{FF2B5EF4-FFF2-40B4-BE49-F238E27FC236}">
                <a16:creationId xmlns:a16="http://schemas.microsoft.com/office/drawing/2014/main" id="{EE8F9E03-BF0F-CD4F-BABB-D8A24640D4BD}"/>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8" name="Нижний колонтитул 7">
            <a:extLst>
              <a:ext uri="{FF2B5EF4-FFF2-40B4-BE49-F238E27FC236}">
                <a16:creationId xmlns:a16="http://schemas.microsoft.com/office/drawing/2014/main" id="{58786361-434E-FF43-8A16-08FC6A9AE40A}"/>
              </a:ext>
            </a:extLst>
          </p:cNvPr>
          <p:cNvSpPr>
            <a:spLocks noGrp="1"/>
          </p:cNvSpPr>
          <p:nvPr>
            <p:ph type="ftr" sz="quarter" idx="11"/>
          </p:nvPr>
        </p:nvSpPr>
        <p:spPr/>
        <p:txBody>
          <a:bodyPr/>
          <a:lstStyle/>
          <a:p>
            <a:endParaRPr lang="ru-UA"/>
          </a:p>
        </p:txBody>
      </p:sp>
      <p:sp>
        <p:nvSpPr>
          <p:cNvPr id="9" name="Номер слайда 8">
            <a:extLst>
              <a:ext uri="{FF2B5EF4-FFF2-40B4-BE49-F238E27FC236}">
                <a16:creationId xmlns:a16="http://schemas.microsoft.com/office/drawing/2014/main" id="{EBD55221-4641-3447-AB35-43963D40A678}"/>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186441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A424C-15AB-E64F-A492-647956F91E9F}"/>
              </a:ext>
            </a:extLst>
          </p:cNvPr>
          <p:cNvSpPr>
            <a:spLocks noGrp="1"/>
          </p:cNvSpPr>
          <p:nvPr>
            <p:ph type="title"/>
          </p:nvPr>
        </p:nvSpPr>
        <p:spPr/>
        <p:txBody>
          <a:bodyPr/>
          <a:lstStyle/>
          <a:p>
            <a:r>
              <a:rPr lang="ru-RU"/>
              <a:t>Образец заголовка</a:t>
            </a:r>
            <a:endParaRPr lang="ru-UA"/>
          </a:p>
        </p:txBody>
      </p:sp>
      <p:sp>
        <p:nvSpPr>
          <p:cNvPr id="3" name="Дата 2">
            <a:extLst>
              <a:ext uri="{FF2B5EF4-FFF2-40B4-BE49-F238E27FC236}">
                <a16:creationId xmlns:a16="http://schemas.microsoft.com/office/drawing/2014/main" id="{A46C50CA-345A-CF4B-8CA4-595A1003D142}"/>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4" name="Нижний колонтитул 3">
            <a:extLst>
              <a:ext uri="{FF2B5EF4-FFF2-40B4-BE49-F238E27FC236}">
                <a16:creationId xmlns:a16="http://schemas.microsoft.com/office/drawing/2014/main" id="{B9C12B63-AB41-E046-896B-A18A817EC73E}"/>
              </a:ext>
            </a:extLst>
          </p:cNvPr>
          <p:cNvSpPr>
            <a:spLocks noGrp="1"/>
          </p:cNvSpPr>
          <p:nvPr>
            <p:ph type="ftr" sz="quarter" idx="11"/>
          </p:nvPr>
        </p:nvSpPr>
        <p:spPr/>
        <p:txBody>
          <a:bodyPr/>
          <a:lstStyle/>
          <a:p>
            <a:endParaRPr lang="ru-UA"/>
          </a:p>
        </p:txBody>
      </p:sp>
      <p:sp>
        <p:nvSpPr>
          <p:cNvPr id="5" name="Номер слайда 4">
            <a:extLst>
              <a:ext uri="{FF2B5EF4-FFF2-40B4-BE49-F238E27FC236}">
                <a16:creationId xmlns:a16="http://schemas.microsoft.com/office/drawing/2014/main" id="{164B9516-F62D-204A-9EC2-2ADA4E6A0B07}"/>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97542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E38339F-9405-6440-B8AA-328FB7FE4029}"/>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3" name="Нижний колонтитул 2">
            <a:extLst>
              <a:ext uri="{FF2B5EF4-FFF2-40B4-BE49-F238E27FC236}">
                <a16:creationId xmlns:a16="http://schemas.microsoft.com/office/drawing/2014/main" id="{C4EA6F4C-6CF5-2346-B142-E16D9EF16D28}"/>
              </a:ext>
            </a:extLst>
          </p:cNvPr>
          <p:cNvSpPr>
            <a:spLocks noGrp="1"/>
          </p:cNvSpPr>
          <p:nvPr>
            <p:ph type="ftr" sz="quarter" idx="11"/>
          </p:nvPr>
        </p:nvSpPr>
        <p:spPr/>
        <p:txBody>
          <a:bodyPr/>
          <a:lstStyle/>
          <a:p>
            <a:endParaRPr lang="ru-UA"/>
          </a:p>
        </p:txBody>
      </p:sp>
      <p:sp>
        <p:nvSpPr>
          <p:cNvPr id="4" name="Номер слайда 3">
            <a:extLst>
              <a:ext uri="{FF2B5EF4-FFF2-40B4-BE49-F238E27FC236}">
                <a16:creationId xmlns:a16="http://schemas.microsoft.com/office/drawing/2014/main" id="{A0A016B9-E725-D748-B47F-F5A4ACAFE275}"/>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188272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64E7F1-6401-0046-BC6B-AC4EB9A1A3C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Объект 2">
            <a:extLst>
              <a:ext uri="{FF2B5EF4-FFF2-40B4-BE49-F238E27FC236}">
                <a16:creationId xmlns:a16="http://schemas.microsoft.com/office/drawing/2014/main" id="{EFC2331A-CFD0-7C41-8E13-AE23E7837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Текст 3">
            <a:extLst>
              <a:ext uri="{FF2B5EF4-FFF2-40B4-BE49-F238E27FC236}">
                <a16:creationId xmlns:a16="http://schemas.microsoft.com/office/drawing/2014/main" id="{1C2008A3-87E0-9F4A-A13C-1E6892C75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6A9F9DC-86B1-D04A-B943-CFCE97BE28D4}"/>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6" name="Нижний колонтитул 5">
            <a:extLst>
              <a:ext uri="{FF2B5EF4-FFF2-40B4-BE49-F238E27FC236}">
                <a16:creationId xmlns:a16="http://schemas.microsoft.com/office/drawing/2014/main" id="{AEFF4F77-C06F-A245-89C8-819BCA0F14D2}"/>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FCDD67EC-32D3-F34D-AD41-F4C6517F0564}"/>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312978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600CDB-7A2D-394B-AA14-025B7DAB962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Рисунок 2">
            <a:extLst>
              <a:ext uri="{FF2B5EF4-FFF2-40B4-BE49-F238E27FC236}">
                <a16:creationId xmlns:a16="http://schemas.microsoft.com/office/drawing/2014/main" id="{185368F0-3FE7-7B40-9D0F-8C5B1F39FD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Текст 3">
            <a:extLst>
              <a:ext uri="{FF2B5EF4-FFF2-40B4-BE49-F238E27FC236}">
                <a16:creationId xmlns:a16="http://schemas.microsoft.com/office/drawing/2014/main" id="{009E782F-5AF9-804B-870E-2D8A7B2B4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8A5F31-FDFB-E648-A95B-240C8FAB9FAF}"/>
              </a:ext>
            </a:extLst>
          </p:cNvPr>
          <p:cNvSpPr>
            <a:spLocks noGrp="1"/>
          </p:cNvSpPr>
          <p:nvPr>
            <p:ph type="dt" sz="half" idx="10"/>
          </p:nvPr>
        </p:nvSpPr>
        <p:spPr/>
        <p:txBody>
          <a:bodyPr/>
          <a:lstStyle/>
          <a:p>
            <a:fld id="{F784D3FA-4177-FE4E-B280-A58C9B41880C}" type="datetimeFigureOut">
              <a:rPr lang="ru-UA" smtClean="0"/>
              <a:t>12.05.2021</a:t>
            </a:fld>
            <a:endParaRPr lang="ru-UA"/>
          </a:p>
        </p:txBody>
      </p:sp>
      <p:sp>
        <p:nvSpPr>
          <p:cNvPr id="6" name="Нижний колонтитул 5">
            <a:extLst>
              <a:ext uri="{FF2B5EF4-FFF2-40B4-BE49-F238E27FC236}">
                <a16:creationId xmlns:a16="http://schemas.microsoft.com/office/drawing/2014/main" id="{E1DB50F2-6E96-8049-ADEC-0B3E6FE894DD}"/>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3471C6E0-B1B0-8E4A-BCB8-A24ED8596F68}"/>
              </a:ext>
            </a:extLst>
          </p:cNvPr>
          <p:cNvSpPr>
            <a:spLocks noGrp="1"/>
          </p:cNvSpPr>
          <p:nvPr>
            <p:ph type="sldNum" sz="quarter" idx="12"/>
          </p:nvPr>
        </p:nvSpPr>
        <p:spPr/>
        <p:txBody>
          <a:bodyPr/>
          <a:lstStyle/>
          <a:p>
            <a:fld id="{2FCA645A-78E8-4D4F-B07D-5C97CCDDC206}" type="slidenum">
              <a:rPr lang="ru-UA" smtClean="0"/>
              <a:t>‹#›</a:t>
            </a:fld>
            <a:endParaRPr lang="ru-UA"/>
          </a:p>
        </p:txBody>
      </p:sp>
    </p:spTree>
    <p:extLst>
      <p:ext uri="{BB962C8B-B14F-4D97-AF65-F5344CB8AC3E}">
        <p14:creationId xmlns:p14="http://schemas.microsoft.com/office/powerpoint/2010/main" val="1417431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1A15F3-49BF-7B4C-857A-3137AE6E3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UA"/>
          </a:p>
        </p:txBody>
      </p:sp>
      <p:sp>
        <p:nvSpPr>
          <p:cNvPr id="3" name="Текст 2">
            <a:extLst>
              <a:ext uri="{FF2B5EF4-FFF2-40B4-BE49-F238E27FC236}">
                <a16:creationId xmlns:a16="http://schemas.microsoft.com/office/drawing/2014/main" id="{A07794B7-DEFD-CE40-971C-54450899BB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A521D4C6-9FF6-484B-ABA2-6FE675293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D3FA-4177-FE4E-B280-A58C9B41880C}" type="datetimeFigureOut">
              <a:rPr lang="ru-UA" smtClean="0"/>
              <a:t>12.05.2021</a:t>
            </a:fld>
            <a:endParaRPr lang="ru-UA"/>
          </a:p>
        </p:txBody>
      </p:sp>
      <p:sp>
        <p:nvSpPr>
          <p:cNvPr id="5" name="Нижний колонтитул 4">
            <a:extLst>
              <a:ext uri="{FF2B5EF4-FFF2-40B4-BE49-F238E27FC236}">
                <a16:creationId xmlns:a16="http://schemas.microsoft.com/office/drawing/2014/main" id="{79158A45-0547-CD42-9241-A177DF6DF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UA"/>
          </a:p>
        </p:txBody>
      </p:sp>
      <p:sp>
        <p:nvSpPr>
          <p:cNvPr id="6" name="Номер слайда 5">
            <a:extLst>
              <a:ext uri="{FF2B5EF4-FFF2-40B4-BE49-F238E27FC236}">
                <a16:creationId xmlns:a16="http://schemas.microsoft.com/office/drawing/2014/main" id="{52B0EFB7-29E8-454D-B440-1AF4AE0F99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A645A-78E8-4D4F-B07D-5C97CCDDC206}" type="slidenum">
              <a:rPr lang="ru-UA" smtClean="0"/>
              <a:t>‹#›</a:t>
            </a:fld>
            <a:endParaRPr lang="ru-UA"/>
          </a:p>
        </p:txBody>
      </p:sp>
    </p:spTree>
    <p:extLst>
      <p:ext uri="{BB962C8B-B14F-4D97-AF65-F5344CB8AC3E}">
        <p14:creationId xmlns:p14="http://schemas.microsoft.com/office/powerpoint/2010/main" val="1006554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A2FD6CE2-CEB8-8948-B4AB-778A090ED4B0}"/>
              </a:ext>
            </a:extLst>
          </p:cNvPr>
          <p:cNvPicPr>
            <a:picLocks noChangeAspect="1"/>
          </p:cNvPicPr>
          <p:nvPr/>
        </p:nvPicPr>
        <p:blipFill>
          <a:blip r:embed="rId2"/>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7786820D-E9B5-8E47-AE53-AF94B6E24DAA}"/>
              </a:ext>
            </a:extLst>
          </p:cNvPr>
          <p:cNvSpPr txBox="1"/>
          <p:nvPr/>
        </p:nvSpPr>
        <p:spPr>
          <a:xfrm>
            <a:off x="5385756" y="3225727"/>
            <a:ext cx="2708953" cy="584775"/>
          </a:xfrm>
          <a:prstGeom prst="rect">
            <a:avLst/>
          </a:prstGeom>
          <a:noFill/>
        </p:spPr>
        <p:txBody>
          <a:bodyPr wrap="square" rtlCol="0">
            <a:spAutoFit/>
          </a:bodyPr>
          <a:lstStyle/>
          <a:p>
            <a:r>
              <a:rPr lang="en-US" sz="3200" dirty="0">
                <a:solidFill>
                  <a:srgbClr val="F0BA09"/>
                </a:solidFill>
                <a:latin typeface="Montserrat Light" pitchFamily="2" charset="0"/>
              </a:rPr>
              <a:t>ON</a:t>
            </a:r>
            <a:r>
              <a:rPr lang="en-US" sz="3200" dirty="0">
                <a:latin typeface="Montserrat Light" pitchFamily="2" charset="0"/>
              </a:rPr>
              <a:t> </a:t>
            </a:r>
            <a:r>
              <a:rPr lang="en-US" sz="3200" dirty="0">
                <a:solidFill>
                  <a:schemeClr val="bg1"/>
                </a:solidFill>
                <a:latin typeface="Montserrat Light" pitchFamily="2" charset="0"/>
              </a:rPr>
              <a:t>BUSD</a:t>
            </a:r>
            <a:endParaRPr lang="ru-UA" sz="3200" dirty="0">
              <a:solidFill>
                <a:schemeClr val="bg1"/>
              </a:solidFill>
              <a:latin typeface="Montserrat Light" pitchFamily="2" charset="0"/>
            </a:endParaRPr>
          </a:p>
        </p:txBody>
      </p:sp>
    </p:spTree>
    <p:extLst>
      <p:ext uri="{BB962C8B-B14F-4D97-AF65-F5344CB8AC3E}">
        <p14:creationId xmlns:p14="http://schemas.microsoft.com/office/powerpoint/2010/main" val="300784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EA129CD-A815-E245-ACE4-065AEFB5A22F}"/>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820B269C-BA05-FB47-BD59-9EDBBFDA7190}"/>
              </a:ext>
            </a:extLst>
          </p:cNvPr>
          <p:cNvSpPr/>
          <p:nvPr/>
        </p:nvSpPr>
        <p:spPr>
          <a:xfrm>
            <a:off x="727587" y="4801331"/>
            <a:ext cx="10736828" cy="1569660"/>
          </a:xfrm>
          <a:prstGeom prst="rect">
            <a:avLst/>
          </a:prstGeom>
        </p:spPr>
        <p:txBody>
          <a:bodyPr wrap="square">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 each of these two programs, </a:t>
            </a:r>
            <a:r>
              <a:rPr lang="en-US" sz="1600" dirty="0">
                <a:solidFill>
                  <a:srgbClr val="EB569D"/>
                </a:solidFill>
                <a:latin typeface="Open Sans" panose="020B0606030504020204" pitchFamily="34" charset="0"/>
                <a:ea typeface="Open Sans" panose="020B0606030504020204" pitchFamily="34" charset="0"/>
                <a:cs typeface="Open Sans" panose="020B0606030504020204" pitchFamily="34" charset="0"/>
              </a:rPr>
              <a:t>FORSAGE x3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a:t>
            </a:r>
            <a:r>
              <a:rPr lang="en-US" sz="1600" dirty="0">
                <a:solidFill>
                  <a:srgbClr val="EB569D"/>
                </a:solidFill>
                <a:latin typeface="Open Sans" panose="020B0606030504020204" pitchFamily="34" charset="0"/>
                <a:ea typeface="Open Sans" panose="020B0606030504020204" pitchFamily="34" charset="0"/>
                <a:cs typeface="Open Sans" panose="020B0606030504020204" pitchFamily="34" charset="0"/>
              </a:rPr>
              <a:t>FORSAGE x4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have 12 slots. All similar and work in the same way. Each subsequent slot is 2 times more expensive than the previous one. Both income and profits from them are twice as high!</a:t>
            </a:r>
          </a:p>
          <a:p>
            <a:r>
              <a:rPr lang="en-US" sz="1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How many slots can be activated immediately?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 much as you want! At least all twelve at once! They have no expiration date, so you can not be afraid that they will burn. All active slots move and bring you revenue in parallel</a:t>
            </a:r>
          </a:p>
        </p:txBody>
      </p:sp>
      <p:pic>
        <p:nvPicPr>
          <p:cNvPr id="5" name="Рисунок 4">
            <a:extLst>
              <a:ext uri="{FF2B5EF4-FFF2-40B4-BE49-F238E27FC236}">
                <a16:creationId xmlns:a16="http://schemas.microsoft.com/office/drawing/2014/main" id="{639156DC-ABBD-0844-8801-9594E98CF6C6}"/>
              </a:ext>
            </a:extLst>
          </p:cNvPr>
          <p:cNvPicPr>
            <a:picLocks noChangeAspect="1"/>
          </p:cNvPicPr>
          <p:nvPr/>
        </p:nvPicPr>
        <p:blipFill>
          <a:blip r:embed="rId3"/>
          <a:stretch>
            <a:fillRect/>
          </a:stretch>
        </p:blipFill>
        <p:spPr>
          <a:xfrm>
            <a:off x="8528809" y="382639"/>
            <a:ext cx="482600" cy="241300"/>
          </a:xfrm>
          <a:prstGeom prst="rect">
            <a:avLst/>
          </a:prstGeom>
        </p:spPr>
      </p:pic>
      <p:pic>
        <p:nvPicPr>
          <p:cNvPr id="6" name="Рисунок 5">
            <a:extLst>
              <a:ext uri="{FF2B5EF4-FFF2-40B4-BE49-F238E27FC236}">
                <a16:creationId xmlns:a16="http://schemas.microsoft.com/office/drawing/2014/main" id="{2695939C-EFEE-0C45-B7BF-D5873CF6ED86}"/>
              </a:ext>
            </a:extLst>
          </p:cNvPr>
          <p:cNvPicPr>
            <a:picLocks noChangeAspect="1"/>
          </p:cNvPicPr>
          <p:nvPr/>
        </p:nvPicPr>
        <p:blipFill>
          <a:blip r:embed="rId4"/>
          <a:stretch>
            <a:fillRect/>
          </a:stretch>
        </p:blipFill>
        <p:spPr>
          <a:xfrm>
            <a:off x="11551470" y="331839"/>
            <a:ext cx="317500" cy="342900"/>
          </a:xfrm>
          <a:prstGeom prst="rect">
            <a:avLst/>
          </a:prstGeom>
        </p:spPr>
      </p:pic>
      <p:sp>
        <p:nvSpPr>
          <p:cNvPr id="7" name="TextBox 6">
            <a:extLst>
              <a:ext uri="{FF2B5EF4-FFF2-40B4-BE49-F238E27FC236}">
                <a16:creationId xmlns:a16="http://schemas.microsoft.com/office/drawing/2014/main" id="{C6DB5D40-C27B-9B46-83CE-C2B93216D72D}"/>
              </a:ext>
            </a:extLst>
          </p:cNvPr>
          <p:cNvSpPr txBox="1"/>
          <p:nvPr/>
        </p:nvSpPr>
        <p:spPr>
          <a:xfrm>
            <a:off x="9107453" y="302343"/>
            <a:ext cx="2475358" cy="400110"/>
          </a:xfrm>
          <a:prstGeom prst="rect">
            <a:avLst/>
          </a:prstGeom>
          <a:noFill/>
        </p:spPr>
        <p:txBody>
          <a:bodyPr wrap="none" rtlCol="0">
            <a:spAutoFit/>
          </a:bodyPr>
          <a:lstStyle/>
          <a:p>
            <a:r>
              <a:rPr lang="en-US" sz="2000" b="1" dirty="0">
                <a:solidFill>
                  <a:schemeClr val="bg1"/>
                </a:solidFill>
                <a:latin typeface="Montserrat SemiBold" pitchFamily="2" charset="0"/>
              </a:rPr>
              <a:t>SLOTS x3 AND x4</a:t>
            </a:r>
            <a:endParaRPr lang="ru-UA" sz="2000" b="1" dirty="0">
              <a:solidFill>
                <a:schemeClr val="bg1"/>
              </a:solidFill>
              <a:latin typeface="Montserrat SemiBold" pitchFamily="2" charset="0"/>
            </a:endParaRPr>
          </a:p>
        </p:txBody>
      </p:sp>
      <p:sp>
        <p:nvSpPr>
          <p:cNvPr id="8" name="TextBox 7">
            <a:extLst>
              <a:ext uri="{FF2B5EF4-FFF2-40B4-BE49-F238E27FC236}">
                <a16:creationId xmlns:a16="http://schemas.microsoft.com/office/drawing/2014/main" id="{94869DCF-ADEE-E240-93B1-4EC144D319E1}"/>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10</a:t>
            </a:r>
            <a:endParaRPr lang="ru-UA" dirty="0">
              <a:solidFill>
                <a:srgbClr val="F0BA09"/>
              </a:solidFill>
            </a:endParaRPr>
          </a:p>
        </p:txBody>
      </p:sp>
    </p:spTree>
    <p:extLst>
      <p:ext uri="{BB962C8B-B14F-4D97-AF65-F5344CB8AC3E}">
        <p14:creationId xmlns:p14="http://schemas.microsoft.com/office/powerpoint/2010/main" val="264509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074927A-1E20-AF46-A900-AED531545581}"/>
              </a:ext>
            </a:extLst>
          </p:cNvPr>
          <p:cNvPicPr>
            <a:picLocks noChangeAspect="1"/>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33FAB3E9-3A19-5341-ABEB-6245ABBDCEC3}"/>
              </a:ext>
            </a:extLst>
          </p:cNvPr>
          <p:cNvPicPr>
            <a:picLocks noChangeAspect="1"/>
          </p:cNvPicPr>
          <p:nvPr/>
        </p:nvPicPr>
        <p:blipFill>
          <a:blip r:embed="rId3"/>
          <a:stretch>
            <a:fillRect/>
          </a:stretch>
        </p:blipFill>
        <p:spPr>
          <a:xfrm>
            <a:off x="9408282" y="382639"/>
            <a:ext cx="482600" cy="241300"/>
          </a:xfrm>
          <a:prstGeom prst="rect">
            <a:avLst/>
          </a:prstGeom>
        </p:spPr>
      </p:pic>
      <p:pic>
        <p:nvPicPr>
          <p:cNvPr id="5" name="Рисунок 4">
            <a:extLst>
              <a:ext uri="{FF2B5EF4-FFF2-40B4-BE49-F238E27FC236}">
                <a16:creationId xmlns:a16="http://schemas.microsoft.com/office/drawing/2014/main" id="{61B901D8-1ECD-6945-B513-0D53FA4A2AEE}"/>
              </a:ext>
            </a:extLst>
          </p:cNvPr>
          <p:cNvPicPr>
            <a:picLocks noChangeAspect="1"/>
          </p:cNvPicPr>
          <p:nvPr/>
        </p:nvPicPr>
        <p:blipFill>
          <a:blip r:embed="rId4"/>
          <a:stretch>
            <a:fillRect/>
          </a:stretch>
        </p:blipFill>
        <p:spPr>
          <a:xfrm>
            <a:off x="11551470" y="331839"/>
            <a:ext cx="317500" cy="342900"/>
          </a:xfrm>
          <a:prstGeom prst="rect">
            <a:avLst/>
          </a:prstGeom>
        </p:spPr>
      </p:pic>
      <p:sp>
        <p:nvSpPr>
          <p:cNvPr id="6" name="TextBox 5">
            <a:extLst>
              <a:ext uri="{FF2B5EF4-FFF2-40B4-BE49-F238E27FC236}">
                <a16:creationId xmlns:a16="http://schemas.microsoft.com/office/drawing/2014/main" id="{150FC0F7-EF98-6340-B872-1F4EC8FF52BA}"/>
              </a:ext>
            </a:extLst>
          </p:cNvPr>
          <p:cNvSpPr txBox="1"/>
          <p:nvPr/>
        </p:nvSpPr>
        <p:spPr>
          <a:xfrm>
            <a:off x="9955734" y="302343"/>
            <a:ext cx="1576072"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SLOTS </a:t>
            </a:r>
            <a:r>
              <a:rPr lang="en-US" sz="2000" b="1" dirty="0" err="1">
                <a:solidFill>
                  <a:schemeClr val="bg1"/>
                </a:solidFill>
                <a:latin typeface="Montserrat SemiBold" pitchFamily="2" charset="0"/>
              </a:rPr>
              <a:t>xXx</a:t>
            </a:r>
            <a:endParaRPr lang="ru-UA" sz="2000" b="1" dirty="0">
              <a:solidFill>
                <a:schemeClr val="bg1"/>
              </a:solidFill>
              <a:latin typeface="Montserrat SemiBold" pitchFamily="2" charset="0"/>
            </a:endParaRPr>
          </a:p>
        </p:txBody>
      </p:sp>
      <p:sp>
        <p:nvSpPr>
          <p:cNvPr id="7" name="TextBox 6">
            <a:extLst>
              <a:ext uri="{FF2B5EF4-FFF2-40B4-BE49-F238E27FC236}">
                <a16:creationId xmlns:a16="http://schemas.microsoft.com/office/drawing/2014/main" id="{3D00BC43-EBFA-3C4F-8E33-F60D02B3C85D}"/>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11</a:t>
            </a:r>
            <a:endParaRPr lang="ru-UA" dirty="0">
              <a:solidFill>
                <a:srgbClr val="F0BA09"/>
              </a:solidFill>
            </a:endParaRPr>
          </a:p>
        </p:txBody>
      </p:sp>
    </p:spTree>
    <p:extLst>
      <p:ext uri="{BB962C8B-B14F-4D97-AF65-F5344CB8AC3E}">
        <p14:creationId xmlns:p14="http://schemas.microsoft.com/office/powerpoint/2010/main" val="111348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2E25EA4-E2B8-0241-A59E-6F7683D95B36}"/>
              </a:ext>
            </a:extLst>
          </p:cNvPr>
          <p:cNvPicPr>
            <a:picLocks noChangeAspect="1"/>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35C7FB5C-A670-0C49-8D98-B821F31AAFA2}"/>
              </a:ext>
            </a:extLst>
          </p:cNvPr>
          <p:cNvPicPr>
            <a:picLocks noChangeAspect="1"/>
          </p:cNvPicPr>
          <p:nvPr/>
        </p:nvPicPr>
        <p:blipFill>
          <a:blip r:embed="rId3"/>
          <a:stretch>
            <a:fillRect/>
          </a:stretch>
        </p:blipFill>
        <p:spPr>
          <a:xfrm>
            <a:off x="9132979" y="382639"/>
            <a:ext cx="482600" cy="241300"/>
          </a:xfrm>
          <a:prstGeom prst="rect">
            <a:avLst/>
          </a:prstGeom>
        </p:spPr>
      </p:pic>
      <p:pic>
        <p:nvPicPr>
          <p:cNvPr id="5" name="Рисунок 4">
            <a:extLst>
              <a:ext uri="{FF2B5EF4-FFF2-40B4-BE49-F238E27FC236}">
                <a16:creationId xmlns:a16="http://schemas.microsoft.com/office/drawing/2014/main" id="{7E42CC10-DBD5-C44B-989A-E8BE58916B2C}"/>
              </a:ext>
            </a:extLst>
          </p:cNvPr>
          <p:cNvPicPr>
            <a:picLocks noChangeAspect="1"/>
          </p:cNvPicPr>
          <p:nvPr/>
        </p:nvPicPr>
        <p:blipFill>
          <a:blip r:embed="rId4"/>
          <a:stretch>
            <a:fillRect/>
          </a:stretch>
        </p:blipFill>
        <p:spPr>
          <a:xfrm>
            <a:off x="11551470" y="331839"/>
            <a:ext cx="317500" cy="342900"/>
          </a:xfrm>
          <a:prstGeom prst="rect">
            <a:avLst/>
          </a:prstGeom>
        </p:spPr>
      </p:pic>
      <p:sp>
        <p:nvSpPr>
          <p:cNvPr id="6" name="TextBox 5">
            <a:extLst>
              <a:ext uri="{FF2B5EF4-FFF2-40B4-BE49-F238E27FC236}">
                <a16:creationId xmlns:a16="http://schemas.microsoft.com/office/drawing/2014/main" id="{76484682-9A7C-8C44-9298-47ECC3AD36B5}"/>
              </a:ext>
            </a:extLst>
          </p:cNvPr>
          <p:cNvSpPr txBox="1"/>
          <p:nvPr/>
        </p:nvSpPr>
        <p:spPr>
          <a:xfrm>
            <a:off x="9667193" y="302343"/>
            <a:ext cx="1864613"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SLOTS </a:t>
            </a:r>
            <a:r>
              <a:rPr lang="en-US" sz="2000" b="1" dirty="0" err="1">
                <a:solidFill>
                  <a:schemeClr val="bg1"/>
                </a:solidFill>
                <a:latin typeface="Montserrat SemiBold" pitchFamily="2" charset="0"/>
              </a:rPr>
              <a:t>xGold</a:t>
            </a:r>
            <a:endParaRPr lang="ru-UA" sz="2000" b="1" dirty="0">
              <a:solidFill>
                <a:schemeClr val="bg1"/>
              </a:solidFill>
              <a:latin typeface="Montserrat SemiBold" pitchFamily="2" charset="0"/>
            </a:endParaRPr>
          </a:p>
        </p:txBody>
      </p:sp>
      <p:sp>
        <p:nvSpPr>
          <p:cNvPr id="7" name="TextBox 6">
            <a:extLst>
              <a:ext uri="{FF2B5EF4-FFF2-40B4-BE49-F238E27FC236}">
                <a16:creationId xmlns:a16="http://schemas.microsoft.com/office/drawing/2014/main" id="{E8510DA2-D77A-5A4B-A5E3-0071D1790C00}"/>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12</a:t>
            </a:r>
            <a:endParaRPr lang="ru-UA" dirty="0">
              <a:solidFill>
                <a:srgbClr val="F0BA09"/>
              </a:solidFill>
            </a:endParaRPr>
          </a:p>
        </p:txBody>
      </p:sp>
    </p:spTree>
    <p:extLst>
      <p:ext uri="{BB962C8B-B14F-4D97-AF65-F5344CB8AC3E}">
        <p14:creationId xmlns:p14="http://schemas.microsoft.com/office/powerpoint/2010/main" val="234345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6F96CBB-660F-5E4B-922B-145DF4293084}"/>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E0CB9258-83F3-E74A-BC25-41FD6A8AEA71}"/>
              </a:ext>
            </a:extLst>
          </p:cNvPr>
          <p:cNvSpPr/>
          <p:nvPr/>
        </p:nvSpPr>
        <p:spPr>
          <a:xfrm>
            <a:off x="314632" y="1110392"/>
            <a:ext cx="11503742" cy="1815882"/>
          </a:xfrm>
          <a:prstGeom prst="rect">
            <a:avLst/>
          </a:prstGeom>
        </p:spPr>
        <p:txBody>
          <a:bodyPr wrap="square">
            <a:spAutoFit/>
          </a:bodyPr>
          <a:lstStyle/>
          <a:p>
            <a:r>
              <a:rPr lang="ru-UA" sz="1600" dirty="0">
                <a:solidFill>
                  <a:schemeClr val="bg1"/>
                </a:solidFill>
              </a:rPr>
              <a:t>To get registered in </a:t>
            </a:r>
            <a:r>
              <a:rPr lang="ru-UA" sz="1600" dirty="0">
                <a:solidFill>
                  <a:srgbClr val="EB569D"/>
                </a:solidFill>
              </a:rPr>
              <a:t>FORSAGE</a:t>
            </a:r>
            <a:r>
              <a:rPr lang="ru-UA" sz="1600" dirty="0">
                <a:solidFill>
                  <a:schemeClr val="bg1"/>
                </a:solidFill>
              </a:rPr>
              <a:t> a new member activates the first slots in </a:t>
            </a:r>
            <a:r>
              <a:rPr lang="ru-UA" sz="1600" dirty="0">
                <a:solidFill>
                  <a:srgbClr val="EB569D"/>
                </a:solidFill>
              </a:rPr>
              <a:t>x3 &amp; x4 </a:t>
            </a:r>
            <a:r>
              <a:rPr lang="ru-UA" sz="1600" dirty="0">
                <a:solidFill>
                  <a:schemeClr val="bg1"/>
                </a:solidFill>
              </a:rPr>
              <a:t>programs, which cost </a:t>
            </a:r>
            <a:r>
              <a:rPr lang="ru-UA" sz="1600" dirty="0">
                <a:solidFill>
                  <a:srgbClr val="F0BA09"/>
                </a:solidFill>
              </a:rPr>
              <a:t>5 BUSD </a:t>
            </a:r>
            <a:r>
              <a:rPr lang="ru-UA" sz="1600" dirty="0">
                <a:solidFill>
                  <a:schemeClr val="bg1"/>
                </a:solidFill>
              </a:rPr>
              <a:t>each. It makes it </a:t>
            </a:r>
            <a:r>
              <a:rPr lang="ru-UA" sz="1600" dirty="0">
                <a:solidFill>
                  <a:srgbClr val="F0BA09"/>
                </a:solidFill>
              </a:rPr>
              <a:t>10 BUSD </a:t>
            </a:r>
            <a:r>
              <a:rPr lang="ru-UA" sz="1600" dirty="0">
                <a:solidFill>
                  <a:schemeClr val="bg1"/>
                </a:solidFill>
              </a:rPr>
              <a:t>in total to register. The first slots of </a:t>
            </a:r>
            <a:r>
              <a:rPr lang="ru-UA" sz="1600" dirty="0">
                <a:solidFill>
                  <a:srgbClr val="EB569D"/>
                </a:solidFill>
              </a:rPr>
              <a:t>x3 &amp; x4 </a:t>
            </a:r>
            <a:r>
              <a:rPr lang="ru-UA" sz="1600" dirty="0">
                <a:solidFill>
                  <a:schemeClr val="bg1"/>
                </a:solidFill>
              </a:rPr>
              <a:t>are always activated together, they cannot be purchased separately. Next slots (Upgrades) can be activated separately but only one after another.</a:t>
            </a:r>
          </a:p>
          <a:p>
            <a:endParaRPr lang="ru-UA" sz="1600" dirty="0">
              <a:solidFill>
                <a:schemeClr val="bg1"/>
              </a:solidFill>
            </a:endParaRPr>
          </a:p>
          <a:p>
            <a:r>
              <a:rPr lang="ru-UA" sz="1600" dirty="0">
                <a:solidFill>
                  <a:schemeClr val="bg1"/>
                </a:solidFill>
              </a:rPr>
              <a:t>After the launch of </a:t>
            </a:r>
            <a:r>
              <a:rPr lang="ru-UA" sz="1600" dirty="0">
                <a:solidFill>
                  <a:srgbClr val="EB569D"/>
                </a:solidFill>
              </a:rPr>
              <a:t>x3 &amp; x4 </a:t>
            </a:r>
            <a:r>
              <a:rPr lang="ru-UA" sz="1600" dirty="0">
                <a:solidFill>
                  <a:schemeClr val="bg1"/>
                </a:solidFill>
              </a:rPr>
              <a:t>programs on BSC, 2 more programs will be added consequently one at a time (launch schedule to be announced): </a:t>
            </a:r>
            <a:r>
              <a:rPr lang="ru-UA" sz="1600" dirty="0">
                <a:solidFill>
                  <a:srgbClr val="05A4B5"/>
                </a:solidFill>
              </a:rPr>
              <a:t>xXx and xGold. xXx </a:t>
            </a:r>
            <a:r>
              <a:rPr lang="ru-UA" sz="1600" dirty="0">
                <a:solidFill>
                  <a:schemeClr val="bg1"/>
                </a:solidFill>
              </a:rPr>
              <a:t>program first slot costs </a:t>
            </a:r>
            <a:r>
              <a:rPr lang="ru-UA" sz="1600" dirty="0">
                <a:solidFill>
                  <a:srgbClr val="F0BA09"/>
                </a:solidFill>
              </a:rPr>
              <a:t>8 BUSD </a:t>
            </a:r>
            <a:r>
              <a:rPr lang="ru-UA" sz="1600" dirty="0">
                <a:solidFill>
                  <a:schemeClr val="bg1"/>
                </a:solidFill>
              </a:rPr>
              <a:t>and can be activated only after at least the first slots in </a:t>
            </a:r>
            <a:r>
              <a:rPr lang="ru-UA" sz="1600" dirty="0">
                <a:solidFill>
                  <a:srgbClr val="EB569D"/>
                </a:solidFill>
              </a:rPr>
              <a:t>x3 and x4 </a:t>
            </a:r>
            <a:r>
              <a:rPr lang="ru-UA" sz="1600" dirty="0">
                <a:solidFill>
                  <a:schemeClr val="bg1"/>
                </a:solidFill>
              </a:rPr>
              <a:t>were activated before. </a:t>
            </a:r>
            <a:r>
              <a:rPr lang="ru-UA" sz="1600" dirty="0">
                <a:solidFill>
                  <a:srgbClr val="05A4B5"/>
                </a:solidFill>
              </a:rPr>
              <a:t>xGold</a:t>
            </a:r>
            <a:r>
              <a:rPr lang="ru-UA" sz="1600" dirty="0">
                <a:solidFill>
                  <a:schemeClr val="bg1"/>
                </a:solidFill>
              </a:rPr>
              <a:t> first slot is </a:t>
            </a:r>
            <a:r>
              <a:rPr lang="ru-UA" sz="1600" dirty="0">
                <a:solidFill>
                  <a:srgbClr val="F0BA09"/>
                </a:solidFill>
              </a:rPr>
              <a:t>10 BUSD </a:t>
            </a:r>
            <a:r>
              <a:rPr lang="ru-UA" sz="1600" dirty="0">
                <a:solidFill>
                  <a:schemeClr val="bg1"/>
                </a:solidFill>
              </a:rPr>
              <a:t>and can only be activated after at least 1 slot in xXx was purchased.</a:t>
            </a:r>
          </a:p>
        </p:txBody>
      </p:sp>
      <p:pic>
        <p:nvPicPr>
          <p:cNvPr id="5" name="Рисунок 4">
            <a:extLst>
              <a:ext uri="{FF2B5EF4-FFF2-40B4-BE49-F238E27FC236}">
                <a16:creationId xmlns:a16="http://schemas.microsoft.com/office/drawing/2014/main" id="{3363317C-A7BD-7246-971B-89EA6CA64EBC}"/>
              </a:ext>
            </a:extLst>
          </p:cNvPr>
          <p:cNvPicPr>
            <a:picLocks noChangeAspect="1"/>
          </p:cNvPicPr>
          <p:nvPr/>
        </p:nvPicPr>
        <p:blipFill>
          <a:blip r:embed="rId3"/>
          <a:stretch>
            <a:fillRect/>
          </a:stretch>
        </p:blipFill>
        <p:spPr>
          <a:xfrm>
            <a:off x="8788849" y="382639"/>
            <a:ext cx="482600" cy="241300"/>
          </a:xfrm>
          <a:prstGeom prst="rect">
            <a:avLst/>
          </a:prstGeom>
        </p:spPr>
      </p:pic>
      <p:pic>
        <p:nvPicPr>
          <p:cNvPr id="6" name="Рисунок 5">
            <a:extLst>
              <a:ext uri="{FF2B5EF4-FFF2-40B4-BE49-F238E27FC236}">
                <a16:creationId xmlns:a16="http://schemas.microsoft.com/office/drawing/2014/main" id="{81293BDF-E4BC-AA42-9F07-038D687896F5}"/>
              </a:ext>
            </a:extLst>
          </p:cNvPr>
          <p:cNvPicPr>
            <a:picLocks noChangeAspect="1"/>
          </p:cNvPicPr>
          <p:nvPr/>
        </p:nvPicPr>
        <p:blipFill>
          <a:blip r:embed="rId4"/>
          <a:stretch>
            <a:fillRect/>
          </a:stretch>
        </p:blipFill>
        <p:spPr>
          <a:xfrm>
            <a:off x="11551470" y="331839"/>
            <a:ext cx="317500" cy="342900"/>
          </a:xfrm>
          <a:prstGeom prst="rect">
            <a:avLst/>
          </a:prstGeom>
        </p:spPr>
      </p:pic>
      <p:sp>
        <p:nvSpPr>
          <p:cNvPr id="7" name="TextBox 6">
            <a:extLst>
              <a:ext uri="{FF2B5EF4-FFF2-40B4-BE49-F238E27FC236}">
                <a16:creationId xmlns:a16="http://schemas.microsoft.com/office/drawing/2014/main" id="{52D0740A-07C7-BC48-96B2-DF9BD5432183}"/>
              </a:ext>
            </a:extLst>
          </p:cNvPr>
          <p:cNvSpPr txBox="1"/>
          <p:nvPr/>
        </p:nvSpPr>
        <p:spPr>
          <a:xfrm>
            <a:off x="9351401" y="302343"/>
            <a:ext cx="2180405"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REGISTRATION</a:t>
            </a:r>
            <a:endParaRPr lang="ru-UA" sz="2000" b="1" dirty="0">
              <a:solidFill>
                <a:schemeClr val="bg1"/>
              </a:solidFill>
              <a:latin typeface="Montserrat SemiBold" pitchFamily="2" charset="0"/>
            </a:endParaRPr>
          </a:p>
        </p:txBody>
      </p:sp>
      <p:sp>
        <p:nvSpPr>
          <p:cNvPr id="8" name="TextBox 7">
            <a:extLst>
              <a:ext uri="{FF2B5EF4-FFF2-40B4-BE49-F238E27FC236}">
                <a16:creationId xmlns:a16="http://schemas.microsoft.com/office/drawing/2014/main" id="{63B48A7D-569D-4E4A-9905-6BC1B40F9475}"/>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13</a:t>
            </a:r>
            <a:endParaRPr lang="ru-UA" dirty="0">
              <a:solidFill>
                <a:srgbClr val="F0BA09"/>
              </a:solidFill>
            </a:endParaRPr>
          </a:p>
        </p:txBody>
      </p:sp>
    </p:spTree>
    <p:extLst>
      <p:ext uri="{BB962C8B-B14F-4D97-AF65-F5344CB8AC3E}">
        <p14:creationId xmlns:p14="http://schemas.microsoft.com/office/powerpoint/2010/main" val="123436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F2AF898-D54D-9640-A714-B2A5E38D5C7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A22C912-AB4E-C044-B14E-FB4A8C07DB63}"/>
              </a:ext>
            </a:extLst>
          </p:cNvPr>
          <p:cNvSpPr txBox="1"/>
          <p:nvPr/>
        </p:nvSpPr>
        <p:spPr>
          <a:xfrm>
            <a:off x="2163096" y="1966452"/>
            <a:ext cx="867545" cy="369332"/>
          </a:xfrm>
          <a:prstGeom prst="rect">
            <a:avLst/>
          </a:prstGeom>
          <a:noFill/>
        </p:spPr>
        <p:txBody>
          <a:bodyPr wrap="none" rtlCol="0">
            <a:spAutoFit/>
          </a:bodyPr>
          <a:lstStyle/>
          <a:p>
            <a:r>
              <a:rPr lang="en-US" dirty="0">
                <a:solidFill>
                  <a:schemeClr val="bg1"/>
                </a:solidFill>
              </a:rPr>
              <a:t>UPLINE</a:t>
            </a:r>
            <a:endParaRPr lang="ru-UA" dirty="0">
              <a:solidFill>
                <a:schemeClr val="bg1"/>
              </a:solidFill>
            </a:endParaRPr>
          </a:p>
        </p:txBody>
      </p:sp>
      <p:sp>
        <p:nvSpPr>
          <p:cNvPr id="5" name="TextBox 4">
            <a:extLst>
              <a:ext uri="{FF2B5EF4-FFF2-40B4-BE49-F238E27FC236}">
                <a16:creationId xmlns:a16="http://schemas.microsoft.com/office/drawing/2014/main" id="{45453F82-9547-1D4A-B214-25D85463BDDA}"/>
              </a:ext>
            </a:extLst>
          </p:cNvPr>
          <p:cNvSpPr txBox="1"/>
          <p:nvPr/>
        </p:nvSpPr>
        <p:spPr>
          <a:xfrm>
            <a:off x="2302268" y="3716594"/>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sp>
        <p:nvSpPr>
          <p:cNvPr id="6" name="TextBox 5">
            <a:extLst>
              <a:ext uri="{FF2B5EF4-FFF2-40B4-BE49-F238E27FC236}">
                <a16:creationId xmlns:a16="http://schemas.microsoft.com/office/drawing/2014/main" id="{B3ECF462-2951-2C41-B5AB-0E2FCF7666BA}"/>
              </a:ext>
            </a:extLst>
          </p:cNvPr>
          <p:cNvSpPr txBox="1"/>
          <p:nvPr/>
        </p:nvSpPr>
        <p:spPr>
          <a:xfrm>
            <a:off x="4916129" y="1710814"/>
            <a:ext cx="6410632" cy="4478149"/>
          </a:xfrm>
          <a:prstGeom prst="rect">
            <a:avLst/>
          </a:prstGeom>
          <a:noFill/>
        </p:spPr>
        <p:txBody>
          <a:bodyPr wrap="square" rtlCol="0">
            <a:spAutoFit/>
          </a:bodyPr>
          <a:lstStyle/>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All partners in your slots of the </a:t>
            </a:r>
            <a:r>
              <a:rPr lang="en-US" sz="1500" dirty="0">
                <a:solidFill>
                  <a:srgbClr val="05A4B5"/>
                </a:solidFill>
                <a:latin typeface="Open Sans" panose="020B0606030504020204" pitchFamily="34" charset="0"/>
                <a:ea typeface="Open Sans" panose="020B0606030504020204" pitchFamily="34" charset="0"/>
                <a:cs typeface="Open Sans" panose="020B0606030504020204" pitchFamily="34" charset="0"/>
              </a:rPr>
              <a:t>FORSAGE x3 PROGRAM</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your personally referred partners. When you invite partners, they take places under you. The distribution of payments when filling out the matrix automatically occurs as follows:</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first referral partner takes a place under you. </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100% payout goes to your personal wallet</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second referral partner takes second place below you. </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Payment is also instantly credited to your personal wallet.</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third partner takes third place below you. </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again receive 100% income, but in the form of </a:t>
            </a:r>
            <a:r>
              <a:rPr lang="en-US" sz="1500" dirty="0">
                <a:solidFill>
                  <a:srgbClr val="7BFC69"/>
                </a:solidFill>
                <a:latin typeface="Open Sans" panose="020B0606030504020204" pitchFamily="34" charset="0"/>
                <a:ea typeface="Open Sans" panose="020B0606030504020204" pitchFamily="34" charset="0"/>
                <a:cs typeface="Open Sans" panose="020B0606030504020204" pitchFamily="34" charset="0"/>
              </a:rPr>
              <a:t>RECYCLE.</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rgbClr val="7BFC69"/>
                </a:solidFill>
                <a:latin typeface="Open Sans" panose="020B0606030504020204" pitchFamily="34" charset="0"/>
                <a:ea typeface="Open Sans" panose="020B0606030504020204" pitchFamily="34" charset="0"/>
                <a:cs typeface="Open Sans" panose="020B0606030504020204" pitchFamily="34" charset="0"/>
              </a:rPr>
              <a:t>RECYCLE</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opens the same slot for you again, and you continue to receive income from it. Recycling the slot, you take next free place in your superior partners’ slot. Accordingly, 100% for recycle is transferred to your superior.</a:t>
            </a:r>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C6C159F2-0378-2D4D-85D5-D8A9090943D0}"/>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14</a:t>
            </a:r>
            <a:endParaRPr lang="ru-UA" dirty="0">
              <a:solidFill>
                <a:srgbClr val="F0BA09"/>
              </a:solidFill>
            </a:endParaRPr>
          </a:p>
        </p:txBody>
      </p:sp>
      <p:pic>
        <p:nvPicPr>
          <p:cNvPr id="8" name="Рисунок 7">
            <a:extLst>
              <a:ext uri="{FF2B5EF4-FFF2-40B4-BE49-F238E27FC236}">
                <a16:creationId xmlns:a16="http://schemas.microsoft.com/office/drawing/2014/main" id="{8A7B8477-184A-584E-8E75-9B8178008658}"/>
              </a:ext>
            </a:extLst>
          </p:cNvPr>
          <p:cNvPicPr>
            <a:picLocks noChangeAspect="1"/>
          </p:cNvPicPr>
          <p:nvPr/>
        </p:nvPicPr>
        <p:blipFill>
          <a:blip r:embed="rId3"/>
          <a:stretch>
            <a:fillRect/>
          </a:stretch>
        </p:blipFill>
        <p:spPr>
          <a:xfrm>
            <a:off x="9103481" y="382639"/>
            <a:ext cx="482600" cy="241300"/>
          </a:xfrm>
          <a:prstGeom prst="rect">
            <a:avLst/>
          </a:prstGeom>
        </p:spPr>
      </p:pic>
      <p:pic>
        <p:nvPicPr>
          <p:cNvPr id="9" name="Рисунок 8">
            <a:extLst>
              <a:ext uri="{FF2B5EF4-FFF2-40B4-BE49-F238E27FC236}">
                <a16:creationId xmlns:a16="http://schemas.microsoft.com/office/drawing/2014/main" id="{4C9C06FA-0EDD-A849-B8FE-78ADBFF052EF}"/>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0" name="TextBox 9">
            <a:extLst>
              <a:ext uri="{FF2B5EF4-FFF2-40B4-BE49-F238E27FC236}">
                <a16:creationId xmlns:a16="http://schemas.microsoft.com/office/drawing/2014/main" id="{D31B7448-2646-5346-9724-E945EE24E479}"/>
              </a:ext>
            </a:extLst>
          </p:cNvPr>
          <p:cNvSpPr txBox="1"/>
          <p:nvPr/>
        </p:nvSpPr>
        <p:spPr>
          <a:xfrm>
            <a:off x="9688032" y="302343"/>
            <a:ext cx="1843774"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FORSAGE x3</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141308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119284-24F2-3548-AA83-7A3A9387C677}"/>
              </a:ext>
            </a:extLst>
          </p:cNvPr>
          <p:cNvSpPr txBox="1"/>
          <p:nvPr/>
        </p:nvSpPr>
        <p:spPr>
          <a:xfrm>
            <a:off x="2833210" y="2310581"/>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pic>
        <p:nvPicPr>
          <p:cNvPr id="8" name="Рисунок 7">
            <a:extLst>
              <a:ext uri="{FF2B5EF4-FFF2-40B4-BE49-F238E27FC236}">
                <a16:creationId xmlns:a16="http://schemas.microsoft.com/office/drawing/2014/main" id="{30923F3F-264D-B141-9E04-1671C83886CE}"/>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6D3EF09-F253-264C-A160-82188B69FDA3}"/>
              </a:ext>
            </a:extLst>
          </p:cNvPr>
          <p:cNvSpPr txBox="1"/>
          <p:nvPr/>
        </p:nvSpPr>
        <p:spPr>
          <a:xfrm>
            <a:off x="4463844" y="1946788"/>
            <a:ext cx="6528619" cy="3785652"/>
          </a:xfrm>
          <a:prstGeom prst="rect">
            <a:avLst/>
          </a:prstGeom>
          <a:noFill/>
        </p:spPr>
        <p:txBody>
          <a:bodyPr wrap="square" rtlCol="0">
            <a:spAutoFit/>
          </a:bodyPr>
          <a:lstStyle/>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In parallel, the </a:t>
            </a:r>
            <a:r>
              <a:rPr lang="en-US" sz="1500" dirty="0">
                <a:solidFill>
                  <a:srgbClr val="05A4B5"/>
                </a:solidFill>
                <a:latin typeface="Open Sans" panose="020B0606030504020204" pitchFamily="34" charset="0"/>
                <a:ea typeface="Open Sans" panose="020B0606030504020204" pitchFamily="34" charset="0"/>
                <a:cs typeface="Open Sans" panose="020B0606030504020204" pitchFamily="34" charset="0"/>
              </a:rPr>
              <a:t>FORSAGE x4 PROGRAM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also works for you, here an overflow system is organized from above and from below. We are building a team together. There may be at least all of you invited, at least not one invited by you, or mixed.</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Partners who take two places below you in the first line are 	two places in the second line of the higher. A 100% 	payment 	goes to the wallet of your higher partner.</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You also receive income from the second line, 100% from 	four people. Of these, 3 payments go instantly to your wallet.</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last payout is the closing slot, and it also makes a recycle, 	buying you the same slot again, and the payment of 100% is 	transferred to your higher partner.</a:t>
            </a:r>
          </a:p>
        </p:txBody>
      </p:sp>
      <p:sp>
        <p:nvSpPr>
          <p:cNvPr id="10" name="TextBox 9">
            <a:extLst>
              <a:ext uri="{FF2B5EF4-FFF2-40B4-BE49-F238E27FC236}">
                <a16:creationId xmlns:a16="http://schemas.microsoft.com/office/drawing/2014/main" id="{73E067B8-25A2-B744-91D9-EE85FEC6176F}"/>
              </a:ext>
            </a:extLst>
          </p:cNvPr>
          <p:cNvSpPr txBox="1"/>
          <p:nvPr/>
        </p:nvSpPr>
        <p:spPr>
          <a:xfrm>
            <a:off x="1827646" y="1986116"/>
            <a:ext cx="867545" cy="369332"/>
          </a:xfrm>
          <a:prstGeom prst="rect">
            <a:avLst/>
          </a:prstGeom>
          <a:noFill/>
        </p:spPr>
        <p:txBody>
          <a:bodyPr wrap="none" rtlCol="0">
            <a:spAutoFit/>
          </a:bodyPr>
          <a:lstStyle/>
          <a:p>
            <a:r>
              <a:rPr lang="en-US" dirty="0">
                <a:solidFill>
                  <a:schemeClr val="bg1"/>
                </a:solidFill>
              </a:rPr>
              <a:t>UPLINE</a:t>
            </a:r>
            <a:endParaRPr lang="ru-UA" dirty="0">
              <a:solidFill>
                <a:schemeClr val="bg1"/>
              </a:solidFill>
            </a:endParaRPr>
          </a:p>
        </p:txBody>
      </p:sp>
      <p:sp>
        <p:nvSpPr>
          <p:cNvPr id="11" name="TextBox 10">
            <a:extLst>
              <a:ext uri="{FF2B5EF4-FFF2-40B4-BE49-F238E27FC236}">
                <a16:creationId xmlns:a16="http://schemas.microsoft.com/office/drawing/2014/main" id="{0323C5D3-5119-9641-A13E-FCABDF4A8BFE}"/>
              </a:ext>
            </a:extLst>
          </p:cNvPr>
          <p:cNvSpPr txBox="1"/>
          <p:nvPr/>
        </p:nvSpPr>
        <p:spPr>
          <a:xfrm>
            <a:off x="1986482" y="3569110"/>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sp>
        <p:nvSpPr>
          <p:cNvPr id="12" name="TextBox 11">
            <a:extLst>
              <a:ext uri="{FF2B5EF4-FFF2-40B4-BE49-F238E27FC236}">
                <a16:creationId xmlns:a16="http://schemas.microsoft.com/office/drawing/2014/main" id="{EE07EB43-408E-174C-8A18-CF0205181F5B}"/>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15</a:t>
            </a:r>
            <a:endParaRPr lang="ru-UA" dirty="0">
              <a:solidFill>
                <a:srgbClr val="F0BA09"/>
              </a:solidFill>
            </a:endParaRPr>
          </a:p>
        </p:txBody>
      </p:sp>
      <p:pic>
        <p:nvPicPr>
          <p:cNvPr id="16" name="Рисунок 15">
            <a:extLst>
              <a:ext uri="{FF2B5EF4-FFF2-40B4-BE49-F238E27FC236}">
                <a16:creationId xmlns:a16="http://schemas.microsoft.com/office/drawing/2014/main" id="{F51792A5-817D-8242-8129-E8D8BF1F25D7}"/>
              </a:ext>
            </a:extLst>
          </p:cNvPr>
          <p:cNvPicPr>
            <a:picLocks noChangeAspect="1"/>
          </p:cNvPicPr>
          <p:nvPr/>
        </p:nvPicPr>
        <p:blipFill>
          <a:blip r:embed="rId3"/>
          <a:stretch>
            <a:fillRect/>
          </a:stretch>
        </p:blipFill>
        <p:spPr>
          <a:xfrm>
            <a:off x="9103481" y="382639"/>
            <a:ext cx="482600" cy="241300"/>
          </a:xfrm>
          <a:prstGeom prst="rect">
            <a:avLst/>
          </a:prstGeom>
        </p:spPr>
      </p:pic>
      <p:pic>
        <p:nvPicPr>
          <p:cNvPr id="17" name="Рисунок 16">
            <a:extLst>
              <a:ext uri="{FF2B5EF4-FFF2-40B4-BE49-F238E27FC236}">
                <a16:creationId xmlns:a16="http://schemas.microsoft.com/office/drawing/2014/main" id="{43D4B3B2-45D2-AE42-89A1-29335D44B827}"/>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8" name="TextBox 17">
            <a:extLst>
              <a:ext uri="{FF2B5EF4-FFF2-40B4-BE49-F238E27FC236}">
                <a16:creationId xmlns:a16="http://schemas.microsoft.com/office/drawing/2014/main" id="{BC2F3B24-B9EB-EC47-AFE0-9E01EB4F0CED}"/>
              </a:ext>
            </a:extLst>
          </p:cNvPr>
          <p:cNvSpPr txBox="1"/>
          <p:nvPr/>
        </p:nvSpPr>
        <p:spPr>
          <a:xfrm>
            <a:off x="9662383" y="302343"/>
            <a:ext cx="1869423"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FORSAGE x4</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356312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50BC8E6-C89C-B642-9D22-F19AC9C6A00D}"/>
              </a:ext>
            </a:extLst>
          </p:cNvPr>
          <p:cNvPicPr>
            <a:picLocks noChangeAspect="1"/>
          </p:cNvPicPr>
          <p:nvPr/>
        </p:nvPicPr>
        <p:blipFill>
          <a:blip r:embed="rId3"/>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CD29AD30-0C35-6F4C-8A85-E3A9CD009ECB}"/>
              </a:ext>
            </a:extLst>
          </p:cNvPr>
          <p:cNvSpPr/>
          <p:nvPr/>
        </p:nvSpPr>
        <p:spPr>
          <a:xfrm>
            <a:off x="7580673" y="1767458"/>
            <a:ext cx="4296696" cy="4016484"/>
          </a:xfrm>
          <a:prstGeom prst="rect">
            <a:avLst/>
          </a:prstGeom>
        </p:spPr>
        <p:txBody>
          <a:bodyPr wrap="square">
            <a:spAutoFit/>
          </a:bodyPr>
          <a:lstStyle/>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Payments of 2 people in the 1st line go to your upline (the same as in x4).</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On the 2nd line, you get 30% from each of 4 places, and 70% goes to your upline</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on the 3rd line, you get 70% from 8 places while 30% goes higher in the structure</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Thus, the total yield is 580% from one cycle of the slot, 100% of which is used for automatic recycle</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So, two last payments from each line: one from the 2nd line (30%) and one from the 3rd line (70%), are summed up and used to recycle the slot.</a:t>
            </a:r>
          </a:p>
        </p:txBody>
      </p:sp>
      <p:sp>
        <p:nvSpPr>
          <p:cNvPr id="5" name="TextBox 4">
            <a:extLst>
              <a:ext uri="{FF2B5EF4-FFF2-40B4-BE49-F238E27FC236}">
                <a16:creationId xmlns:a16="http://schemas.microsoft.com/office/drawing/2014/main" id="{6C74F6C4-EAD9-7E4F-86F0-4F4A68B4BC1A}"/>
              </a:ext>
            </a:extLst>
          </p:cNvPr>
          <p:cNvSpPr txBox="1"/>
          <p:nvPr/>
        </p:nvSpPr>
        <p:spPr>
          <a:xfrm>
            <a:off x="2782895" y="2300749"/>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sp>
        <p:nvSpPr>
          <p:cNvPr id="6" name="TextBox 5">
            <a:extLst>
              <a:ext uri="{FF2B5EF4-FFF2-40B4-BE49-F238E27FC236}">
                <a16:creationId xmlns:a16="http://schemas.microsoft.com/office/drawing/2014/main" id="{A478E46E-4759-E445-8842-ED9896886B76}"/>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16</a:t>
            </a:r>
            <a:endParaRPr lang="ru-UA" dirty="0">
              <a:solidFill>
                <a:srgbClr val="F0BA09"/>
              </a:solidFill>
            </a:endParaRPr>
          </a:p>
        </p:txBody>
      </p:sp>
      <p:pic>
        <p:nvPicPr>
          <p:cNvPr id="7" name="Рисунок 6">
            <a:extLst>
              <a:ext uri="{FF2B5EF4-FFF2-40B4-BE49-F238E27FC236}">
                <a16:creationId xmlns:a16="http://schemas.microsoft.com/office/drawing/2014/main" id="{BCDF4C32-7AB1-954C-9258-9E2EB9243CD7}"/>
              </a:ext>
            </a:extLst>
          </p:cNvPr>
          <p:cNvPicPr>
            <a:picLocks noChangeAspect="1"/>
          </p:cNvPicPr>
          <p:nvPr/>
        </p:nvPicPr>
        <p:blipFill>
          <a:blip r:embed="rId4"/>
          <a:stretch>
            <a:fillRect/>
          </a:stretch>
        </p:blipFill>
        <p:spPr>
          <a:xfrm>
            <a:off x="8936333" y="382639"/>
            <a:ext cx="482600" cy="241300"/>
          </a:xfrm>
          <a:prstGeom prst="rect">
            <a:avLst/>
          </a:prstGeom>
        </p:spPr>
      </p:pic>
      <p:pic>
        <p:nvPicPr>
          <p:cNvPr id="8" name="Рисунок 7">
            <a:extLst>
              <a:ext uri="{FF2B5EF4-FFF2-40B4-BE49-F238E27FC236}">
                <a16:creationId xmlns:a16="http://schemas.microsoft.com/office/drawing/2014/main" id="{6348B538-0DE8-D146-999B-EDF9B6FE360F}"/>
              </a:ext>
            </a:extLst>
          </p:cNvPr>
          <p:cNvPicPr>
            <a:picLocks noChangeAspect="1"/>
          </p:cNvPicPr>
          <p:nvPr/>
        </p:nvPicPr>
        <p:blipFill>
          <a:blip r:embed="rId5"/>
          <a:stretch>
            <a:fillRect/>
          </a:stretch>
        </p:blipFill>
        <p:spPr>
          <a:xfrm>
            <a:off x="11551470" y="331839"/>
            <a:ext cx="317500" cy="342900"/>
          </a:xfrm>
          <a:prstGeom prst="rect">
            <a:avLst/>
          </a:prstGeom>
        </p:spPr>
      </p:pic>
      <p:sp>
        <p:nvSpPr>
          <p:cNvPr id="9" name="TextBox 8">
            <a:extLst>
              <a:ext uri="{FF2B5EF4-FFF2-40B4-BE49-F238E27FC236}">
                <a16:creationId xmlns:a16="http://schemas.microsoft.com/office/drawing/2014/main" id="{2A29E751-C837-0C45-9AFB-885AC1BB7637}"/>
              </a:ext>
            </a:extLst>
          </p:cNvPr>
          <p:cNvSpPr txBox="1"/>
          <p:nvPr/>
        </p:nvSpPr>
        <p:spPr>
          <a:xfrm>
            <a:off x="9511701" y="302343"/>
            <a:ext cx="2020105"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FORSAGE </a:t>
            </a:r>
            <a:r>
              <a:rPr lang="en-US" sz="2000" b="1" dirty="0" err="1">
                <a:solidFill>
                  <a:schemeClr val="bg1"/>
                </a:solidFill>
                <a:latin typeface="Montserrat SemiBold" pitchFamily="2" charset="0"/>
              </a:rPr>
              <a:t>xXx</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138290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35646D-3871-784B-9B85-46B53A73DA59}"/>
              </a:ext>
            </a:extLst>
          </p:cNvPr>
          <p:cNvSpPr txBox="1"/>
          <p:nvPr/>
        </p:nvSpPr>
        <p:spPr>
          <a:xfrm>
            <a:off x="2832055" y="2300749"/>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pic>
        <p:nvPicPr>
          <p:cNvPr id="11" name="Рисунок 10">
            <a:extLst>
              <a:ext uri="{FF2B5EF4-FFF2-40B4-BE49-F238E27FC236}">
                <a16:creationId xmlns:a16="http://schemas.microsoft.com/office/drawing/2014/main" id="{8C8EF7D0-FA61-0244-BFA8-394C050FCE86}"/>
              </a:ext>
            </a:extLst>
          </p:cNvPr>
          <p:cNvPicPr>
            <a:picLocks noChangeAspect="1"/>
          </p:cNvPicPr>
          <p:nvPr/>
        </p:nvPicPr>
        <p:blipFill>
          <a:blip r:embed="rId2"/>
          <a:stretch>
            <a:fillRect/>
          </a:stretch>
        </p:blipFill>
        <p:spPr>
          <a:xfrm>
            <a:off x="0" y="0"/>
            <a:ext cx="12192000" cy="6858000"/>
          </a:xfrm>
          <a:prstGeom prst="rect">
            <a:avLst/>
          </a:prstGeom>
        </p:spPr>
      </p:pic>
      <p:pic>
        <p:nvPicPr>
          <p:cNvPr id="12" name="Рисунок 11">
            <a:extLst>
              <a:ext uri="{FF2B5EF4-FFF2-40B4-BE49-F238E27FC236}">
                <a16:creationId xmlns:a16="http://schemas.microsoft.com/office/drawing/2014/main" id="{93DC2CC8-EB80-AC40-B284-75638D447FC1}"/>
              </a:ext>
            </a:extLst>
          </p:cNvPr>
          <p:cNvPicPr>
            <a:picLocks noChangeAspect="1"/>
          </p:cNvPicPr>
          <p:nvPr/>
        </p:nvPicPr>
        <p:blipFill>
          <a:blip r:embed="rId3"/>
          <a:stretch>
            <a:fillRect/>
          </a:stretch>
        </p:blipFill>
        <p:spPr>
          <a:xfrm>
            <a:off x="8936333" y="382639"/>
            <a:ext cx="482600" cy="241300"/>
          </a:xfrm>
          <a:prstGeom prst="rect">
            <a:avLst/>
          </a:prstGeom>
        </p:spPr>
      </p:pic>
      <p:pic>
        <p:nvPicPr>
          <p:cNvPr id="13" name="Рисунок 12">
            <a:extLst>
              <a:ext uri="{FF2B5EF4-FFF2-40B4-BE49-F238E27FC236}">
                <a16:creationId xmlns:a16="http://schemas.microsoft.com/office/drawing/2014/main" id="{E82AEB6C-6E03-6D4E-83E2-9C192B2E8EC8}"/>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4" name="TextBox 13">
            <a:extLst>
              <a:ext uri="{FF2B5EF4-FFF2-40B4-BE49-F238E27FC236}">
                <a16:creationId xmlns:a16="http://schemas.microsoft.com/office/drawing/2014/main" id="{350DAAFC-E5C7-224A-944A-B8344DBEE141}"/>
              </a:ext>
            </a:extLst>
          </p:cNvPr>
          <p:cNvSpPr txBox="1"/>
          <p:nvPr/>
        </p:nvSpPr>
        <p:spPr>
          <a:xfrm>
            <a:off x="9511701" y="302343"/>
            <a:ext cx="2020105"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FORSAGE </a:t>
            </a:r>
            <a:r>
              <a:rPr lang="en-US" sz="2000" b="1" dirty="0" err="1">
                <a:solidFill>
                  <a:schemeClr val="bg1"/>
                </a:solidFill>
                <a:latin typeface="Montserrat SemiBold" pitchFamily="2" charset="0"/>
              </a:rPr>
              <a:t>xXx</a:t>
            </a:r>
            <a:endParaRPr lang="ru-UA" sz="2000" b="1" dirty="0">
              <a:solidFill>
                <a:schemeClr val="bg1"/>
              </a:solidFill>
              <a:latin typeface="Montserrat SemiBold" pitchFamily="2" charset="0"/>
            </a:endParaRPr>
          </a:p>
        </p:txBody>
      </p:sp>
      <p:sp>
        <p:nvSpPr>
          <p:cNvPr id="15" name="TextBox 14">
            <a:extLst>
              <a:ext uri="{FF2B5EF4-FFF2-40B4-BE49-F238E27FC236}">
                <a16:creationId xmlns:a16="http://schemas.microsoft.com/office/drawing/2014/main" id="{5BF24199-0618-194F-958E-3D54D573B1BD}"/>
              </a:ext>
            </a:extLst>
          </p:cNvPr>
          <p:cNvSpPr txBox="1"/>
          <p:nvPr/>
        </p:nvSpPr>
        <p:spPr>
          <a:xfrm>
            <a:off x="2959877" y="2300749"/>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sp>
        <p:nvSpPr>
          <p:cNvPr id="16" name="Прямоугольник 15">
            <a:extLst>
              <a:ext uri="{FF2B5EF4-FFF2-40B4-BE49-F238E27FC236}">
                <a16:creationId xmlns:a16="http://schemas.microsoft.com/office/drawing/2014/main" id="{E2A433D7-550C-1342-B897-46ABC399C75A}"/>
              </a:ext>
            </a:extLst>
          </p:cNvPr>
          <p:cNvSpPr/>
          <p:nvPr/>
        </p:nvSpPr>
        <p:spPr>
          <a:xfrm>
            <a:off x="7549741" y="1065428"/>
            <a:ext cx="4001729" cy="4939814"/>
          </a:xfrm>
          <a:prstGeom prst="rect">
            <a:avLst/>
          </a:prstGeom>
        </p:spPr>
        <p:txBody>
          <a:bodyPr wrap="square">
            <a:spAutoFit/>
          </a:bodyPr>
          <a:lstStyle/>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Payments of 2 people in the 1st line </a:t>
            </a:r>
            <a:r>
              <a:rPr lang="ru-UA" sz="1500" dirty="0">
                <a:solidFill>
                  <a:srgbClr val="764AFA"/>
                </a:solidFill>
                <a:latin typeface="Open Sans" panose="020B0606030504020204" pitchFamily="34" charset="0"/>
                <a:ea typeface="Open Sans" panose="020B0606030504020204" pitchFamily="34" charset="0"/>
                <a:cs typeface="Open Sans" panose="020B0606030504020204" pitchFamily="34" charset="0"/>
              </a:rPr>
              <a:t>go to your upline</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same as in x4)</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On the 2nd line, you get </a:t>
            </a:r>
            <a:r>
              <a:rPr lang="ru-UA" sz="1500" dirty="0">
                <a:solidFill>
                  <a:srgbClr val="05A4B5"/>
                </a:solidFill>
                <a:latin typeface="Open Sans" panose="020B0606030504020204" pitchFamily="34" charset="0"/>
                <a:ea typeface="Open Sans" panose="020B0606030504020204" pitchFamily="34" charset="0"/>
                <a:cs typeface="Open Sans" panose="020B0606030504020204" pitchFamily="34" charset="0"/>
              </a:rPr>
              <a:t>20%</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from each of the 4 places. The rest 80% is split into 30% and 50% and sent to your uplines</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On the 3rd line, you get </a:t>
            </a:r>
            <a:r>
              <a:rPr lang="ru-UA" sz="1500" dirty="0">
                <a:solidFill>
                  <a:srgbClr val="EB569D"/>
                </a:solidFill>
                <a:latin typeface="Open Sans" panose="020B0606030504020204" pitchFamily="34" charset="0"/>
                <a:ea typeface="Open Sans" panose="020B0606030504020204" pitchFamily="34" charset="0"/>
                <a:cs typeface="Open Sans" panose="020B0606030504020204" pitchFamily="34" charset="0"/>
              </a:rPr>
              <a:t>30%</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from each of 8 places while the rest 70% is split into 20% and 50% and go to uplines</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on the 4th line, you get </a:t>
            </a:r>
            <a:r>
              <a:rPr lang="ru-UA" sz="1500" dirty="0">
                <a:solidFill>
                  <a:srgbClr val="A394ED"/>
                </a:solidFill>
                <a:latin typeface="Open Sans" panose="020B0606030504020204" pitchFamily="34" charset="0"/>
                <a:ea typeface="Open Sans" panose="020B0606030504020204" pitchFamily="34" charset="0"/>
                <a:cs typeface="Open Sans" panose="020B0606030504020204" pitchFamily="34" charset="0"/>
              </a:rPr>
              <a:t>50%</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from 16 places. While the rest 50% is also divided into 20% and 30% to go to your uplines</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Thus, the total yield is </a:t>
            </a:r>
            <a:r>
              <a:rPr lang="ru-UA" sz="1500" dirty="0">
                <a:solidFill>
                  <a:srgbClr val="F0BA09"/>
                </a:solidFill>
                <a:latin typeface="Open Sans" panose="020B0606030504020204" pitchFamily="34" charset="0"/>
                <a:ea typeface="Open Sans" panose="020B0606030504020204" pitchFamily="34" charset="0"/>
                <a:cs typeface="Open Sans" panose="020B0606030504020204" pitchFamily="34" charset="0"/>
              </a:rPr>
              <a:t>1120%</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from one circle of the matrix, 100% of which is used for automatic recycle of the slot</a:t>
            </a:r>
          </a:p>
          <a:p>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So, last 2 payments from 4 line, </a:t>
            </a:r>
            <a:r>
              <a:rPr lang="ru-UA" sz="1500" dirty="0">
                <a:solidFill>
                  <a:srgbClr val="7BFC69"/>
                </a:solidFill>
                <a:latin typeface="Open Sans" panose="020B0606030504020204" pitchFamily="34" charset="0"/>
                <a:ea typeface="Open Sans" panose="020B0606030504020204" pitchFamily="34" charset="0"/>
                <a:cs typeface="Open Sans" panose="020B0606030504020204" pitchFamily="34" charset="0"/>
              </a:rPr>
              <a:t>50+50%</a:t>
            </a:r>
            <a:r>
              <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are used for recycle</a:t>
            </a:r>
          </a:p>
        </p:txBody>
      </p:sp>
      <p:sp>
        <p:nvSpPr>
          <p:cNvPr id="17" name="TextBox 16">
            <a:extLst>
              <a:ext uri="{FF2B5EF4-FFF2-40B4-BE49-F238E27FC236}">
                <a16:creationId xmlns:a16="http://schemas.microsoft.com/office/drawing/2014/main" id="{07B20250-0BBA-FD49-A81C-7297431C6AC5}"/>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17</a:t>
            </a:r>
            <a:endParaRPr lang="ru-UA" dirty="0">
              <a:solidFill>
                <a:srgbClr val="F0BA09"/>
              </a:solidFill>
            </a:endParaRPr>
          </a:p>
        </p:txBody>
      </p:sp>
    </p:spTree>
    <p:extLst>
      <p:ext uri="{BB962C8B-B14F-4D97-AF65-F5344CB8AC3E}">
        <p14:creationId xmlns:p14="http://schemas.microsoft.com/office/powerpoint/2010/main" val="295018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8592637-6DAB-1845-9EB0-58367E789A2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5A46151-98A0-3848-9B69-87C813892E4F}"/>
              </a:ext>
            </a:extLst>
          </p:cNvPr>
          <p:cNvSpPr txBox="1"/>
          <p:nvPr/>
        </p:nvSpPr>
        <p:spPr>
          <a:xfrm>
            <a:off x="2310948" y="3726426"/>
            <a:ext cx="589200" cy="369332"/>
          </a:xfrm>
          <a:prstGeom prst="rect">
            <a:avLst/>
          </a:prstGeom>
          <a:noFill/>
        </p:spPr>
        <p:txBody>
          <a:bodyPr wrap="none" rtlCol="0">
            <a:spAutoFit/>
          </a:bodyPr>
          <a:lstStyle/>
          <a:p>
            <a:pPr algn="ctr"/>
            <a:r>
              <a:rPr lang="en-US" dirty="0">
                <a:solidFill>
                  <a:schemeClr val="bg1"/>
                </a:solidFill>
              </a:rPr>
              <a:t>YOU</a:t>
            </a:r>
            <a:endParaRPr lang="ru-UA" dirty="0">
              <a:solidFill>
                <a:schemeClr val="bg1"/>
              </a:solidFill>
            </a:endParaRPr>
          </a:p>
        </p:txBody>
      </p:sp>
      <p:sp>
        <p:nvSpPr>
          <p:cNvPr id="5" name="TextBox 4">
            <a:extLst>
              <a:ext uri="{FF2B5EF4-FFF2-40B4-BE49-F238E27FC236}">
                <a16:creationId xmlns:a16="http://schemas.microsoft.com/office/drawing/2014/main" id="{B48D9DBA-EFA6-B74A-BC09-633D9E6D4D31}"/>
              </a:ext>
            </a:extLst>
          </p:cNvPr>
          <p:cNvSpPr txBox="1"/>
          <p:nvPr/>
        </p:nvSpPr>
        <p:spPr>
          <a:xfrm>
            <a:off x="2171775" y="1986116"/>
            <a:ext cx="867545" cy="369332"/>
          </a:xfrm>
          <a:prstGeom prst="rect">
            <a:avLst/>
          </a:prstGeom>
          <a:noFill/>
        </p:spPr>
        <p:txBody>
          <a:bodyPr wrap="none" rtlCol="0">
            <a:spAutoFit/>
          </a:bodyPr>
          <a:lstStyle/>
          <a:p>
            <a:r>
              <a:rPr lang="en-US" dirty="0">
                <a:solidFill>
                  <a:schemeClr val="bg1"/>
                </a:solidFill>
              </a:rPr>
              <a:t>UPLINE</a:t>
            </a:r>
            <a:endParaRPr lang="ru-UA" dirty="0">
              <a:solidFill>
                <a:schemeClr val="bg1"/>
              </a:solidFill>
            </a:endParaRPr>
          </a:p>
        </p:txBody>
      </p:sp>
      <p:sp>
        <p:nvSpPr>
          <p:cNvPr id="6" name="Прямоугольник 5">
            <a:extLst>
              <a:ext uri="{FF2B5EF4-FFF2-40B4-BE49-F238E27FC236}">
                <a16:creationId xmlns:a16="http://schemas.microsoft.com/office/drawing/2014/main" id="{2E44877C-18B7-F04A-95D9-23B286A18FB8}"/>
              </a:ext>
            </a:extLst>
          </p:cNvPr>
          <p:cNvSpPr/>
          <p:nvPr/>
        </p:nvSpPr>
        <p:spPr>
          <a:xfrm>
            <a:off x="5053780" y="1833600"/>
            <a:ext cx="6194323" cy="3785652"/>
          </a:xfrm>
          <a:prstGeom prst="rect">
            <a:avLst/>
          </a:prstGeom>
        </p:spPr>
        <p:txBody>
          <a:bodyPr wrap="square">
            <a:spAutoFit/>
          </a:bodyPr>
          <a:lstStyle/>
          <a:p>
            <a:r>
              <a:rPr lang="en-US" sz="1500" dirty="0">
                <a:solidFill>
                  <a:srgbClr val="7BFC69"/>
                </a:solidFill>
                <a:latin typeface="Open Sans" panose="020B0606030504020204" pitchFamily="34" charset="0"/>
                <a:ea typeface="Open Sans" panose="020B0606030504020204" pitchFamily="34" charset="0"/>
                <a:cs typeface="Open Sans" panose="020B0606030504020204" pitchFamily="34" charset="0"/>
              </a:rPr>
              <a:t>RECYCLE</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 this is the re-cycling (re-purchase) of the slot at the</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current level.</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Recycle opens the same slot for you again, and you continue to</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receive income from it. Without a recycle, a slot would close, and</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stop.</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Recycle is done automatically, as soon as the last free place is taken by a partner, the current slot closes and goes to the archive.</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re-occupy the free space in the slot of a higher partner and</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 new slot of the same level with free places opens for you, and 100% payment goes to the wallet of your higher partner.</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Similarly, your referral partners will have recycles, and you will</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instantly receive income every time.</a:t>
            </a:r>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Рисунок 6">
            <a:extLst>
              <a:ext uri="{FF2B5EF4-FFF2-40B4-BE49-F238E27FC236}">
                <a16:creationId xmlns:a16="http://schemas.microsoft.com/office/drawing/2014/main" id="{23634DF1-8419-E54A-9E63-DB109778B31A}"/>
              </a:ext>
            </a:extLst>
          </p:cNvPr>
          <p:cNvPicPr>
            <a:picLocks noChangeAspect="1"/>
          </p:cNvPicPr>
          <p:nvPr/>
        </p:nvPicPr>
        <p:blipFill>
          <a:blip r:embed="rId3"/>
          <a:stretch>
            <a:fillRect/>
          </a:stretch>
        </p:blipFill>
        <p:spPr>
          <a:xfrm>
            <a:off x="9545931" y="382639"/>
            <a:ext cx="482600" cy="241300"/>
          </a:xfrm>
          <a:prstGeom prst="rect">
            <a:avLst/>
          </a:prstGeom>
        </p:spPr>
      </p:pic>
      <p:pic>
        <p:nvPicPr>
          <p:cNvPr id="8" name="Рисунок 7">
            <a:extLst>
              <a:ext uri="{FF2B5EF4-FFF2-40B4-BE49-F238E27FC236}">
                <a16:creationId xmlns:a16="http://schemas.microsoft.com/office/drawing/2014/main" id="{5A11F6EF-5ECC-BE4D-9202-85F86340BBFF}"/>
              </a:ext>
            </a:extLst>
          </p:cNvPr>
          <p:cNvPicPr>
            <a:picLocks noChangeAspect="1"/>
          </p:cNvPicPr>
          <p:nvPr/>
        </p:nvPicPr>
        <p:blipFill>
          <a:blip r:embed="rId4"/>
          <a:stretch>
            <a:fillRect/>
          </a:stretch>
        </p:blipFill>
        <p:spPr>
          <a:xfrm>
            <a:off x="11551470" y="331839"/>
            <a:ext cx="317500" cy="342900"/>
          </a:xfrm>
          <a:prstGeom prst="rect">
            <a:avLst/>
          </a:prstGeom>
        </p:spPr>
      </p:pic>
      <p:sp>
        <p:nvSpPr>
          <p:cNvPr id="9" name="TextBox 8">
            <a:extLst>
              <a:ext uri="{FF2B5EF4-FFF2-40B4-BE49-F238E27FC236}">
                <a16:creationId xmlns:a16="http://schemas.microsoft.com/office/drawing/2014/main" id="{40839AE1-C844-5A44-8E0E-9F4C0FB31B98}"/>
              </a:ext>
            </a:extLst>
          </p:cNvPr>
          <p:cNvSpPr txBox="1"/>
          <p:nvPr/>
        </p:nvSpPr>
        <p:spPr>
          <a:xfrm>
            <a:off x="10120842" y="302343"/>
            <a:ext cx="1410964"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RECYCLE</a:t>
            </a:r>
            <a:endParaRPr lang="ru-UA" sz="2000" b="1" dirty="0">
              <a:solidFill>
                <a:schemeClr val="bg1"/>
              </a:solidFill>
              <a:latin typeface="Montserrat SemiBold" pitchFamily="2" charset="0"/>
            </a:endParaRPr>
          </a:p>
        </p:txBody>
      </p:sp>
      <p:sp>
        <p:nvSpPr>
          <p:cNvPr id="10" name="TextBox 9">
            <a:extLst>
              <a:ext uri="{FF2B5EF4-FFF2-40B4-BE49-F238E27FC236}">
                <a16:creationId xmlns:a16="http://schemas.microsoft.com/office/drawing/2014/main" id="{75134D95-B496-E948-9B44-F3006500A79B}"/>
              </a:ext>
            </a:extLst>
          </p:cNvPr>
          <p:cNvSpPr txBox="1"/>
          <p:nvPr/>
        </p:nvSpPr>
        <p:spPr>
          <a:xfrm>
            <a:off x="2398599" y="2765219"/>
            <a:ext cx="413896" cy="246221"/>
          </a:xfrm>
          <a:prstGeom prst="rect">
            <a:avLst/>
          </a:prstGeom>
          <a:noFill/>
        </p:spPr>
        <p:txBody>
          <a:bodyPr wrap="none" rtlCol="0">
            <a:spAutoFit/>
          </a:bodyPr>
          <a:lstStyle/>
          <a:p>
            <a:pPr algn="ctr"/>
            <a:r>
              <a:rPr lang="en-US" sz="1000" dirty="0">
                <a:solidFill>
                  <a:schemeClr val="bg1"/>
                </a:solidFill>
              </a:rPr>
              <a:t>YOU</a:t>
            </a:r>
            <a:endParaRPr lang="ru-UA" sz="1000" dirty="0">
              <a:solidFill>
                <a:schemeClr val="bg1"/>
              </a:solidFill>
            </a:endParaRPr>
          </a:p>
        </p:txBody>
      </p:sp>
      <p:sp>
        <p:nvSpPr>
          <p:cNvPr id="12" name="TextBox 11">
            <a:extLst>
              <a:ext uri="{FF2B5EF4-FFF2-40B4-BE49-F238E27FC236}">
                <a16:creationId xmlns:a16="http://schemas.microsoft.com/office/drawing/2014/main" id="{32C52D55-FA84-534D-9705-6BB92A9FBACC}"/>
              </a:ext>
            </a:extLst>
          </p:cNvPr>
          <p:cNvSpPr txBox="1"/>
          <p:nvPr/>
        </p:nvSpPr>
        <p:spPr>
          <a:xfrm>
            <a:off x="1877489" y="2765219"/>
            <a:ext cx="413896" cy="246221"/>
          </a:xfrm>
          <a:prstGeom prst="rect">
            <a:avLst/>
          </a:prstGeom>
          <a:noFill/>
        </p:spPr>
        <p:txBody>
          <a:bodyPr wrap="none" rtlCol="0">
            <a:spAutoFit/>
          </a:bodyPr>
          <a:lstStyle/>
          <a:p>
            <a:pPr algn="ctr"/>
            <a:r>
              <a:rPr lang="en-US" sz="1000" dirty="0">
                <a:solidFill>
                  <a:schemeClr val="bg1"/>
                </a:solidFill>
              </a:rPr>
              <a:t>YOU</a:t>
            </a:r>
            <a:endParaRPr lang="ru-UA" sz="1000" dirty="0">
              <a:solidFill>
                <a:schemeClr val="bg1"/>
              </a:solidFill>
            </a:endParaRPr>
          </a:p>
        </p:txBody>
      </p:sp>
      <p:sp>
        <p:nvSpPr>
          <p:cNvPr id="13" name="TextBox 12">
            <a:extLst>
              <a:ext uri="{FF2B5EF4-FFF2-40B4-BE49-F238E27FC236}">
                <a16:creationId xmlns:a16="http://schemas.microsoft.com/office/drawing/2014/main" id="{B12EA63B-C485-CA41-B7EE-8E079855FBA2}"/>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18</a:t>
            </a:r>
            <a:endParaRPr lang="ru-UA" dirty="0">
              <a:solidFill>
                <a:srgbClr val="F0BA09"/>
              </a:solidFill>
            </a:endParaRPr>
          </a:p>
        </p:txBody>
      </p:sp>
    </p:spTree>
    <p:extLst>
      <p:ext uri="{BB962C8B-B14F-4D97-AF65-F5344CB8AC3E}">
        <p14:creationId xmlns:p14="http://schemas.microsoft.com/office/powerpoint/2010/main" val="160890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7FC2B7E-651F-5F4A-863B-EAB058526027}"/>
              </a:ext>
            </a:extLst>
          </p:cNvPr>
          <p:cNvPicPr>
            <a:picLocks noChangeAspect="1"/>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64E59F23-9569-424A-AD81-89C2C01A8CF3}"/>
              </a:ext>
            </a:extLst>
          </p:cNvPr>
          <p:cNvPicPr>
            <a:picLocks noChangeAspect="1"/>
          </p:cNvPicPr>
          <p:nvPr/>
        </p:nvPicPr>
        <p:blipFill>
          <a:blip r:embed="rId3"/>
          <a:stretch>
            <a:fillRect/>
          </a:stretch>
        </p:blipFill>
        <p:spPr>
          <a:xfrm>
            <a:off x="11551470" y="623939"/>
            <a:ext cx="317500" cy="342900"/>
          </a:xfrm>
          <a:prstGeom prst="rect">
            <a:avLst/>
          </a:prstGeom>
        </p:spPr>
      </p:pic>
      <p:sp>
        <p:nvSpPr>
          <p:cNvPr id="5" name="TextBox 4">
            <a:extLst>
              <a:ext uri="{FF2B5EF4-FFF2-40B4-BE49-F238E27FC236}">
                <a16:creationId xmlns:a16="http://schemas.microsoft.com/office/drawing/2014/main" id="{7E294A55-7A98-4847-B2D5-5F1238C01859}"/>
              </a:ext>
            </a:extLst>
          </p:cNvPr>
          <p:cNvSpPr txBox="1"/>
          <p:nvPr/>
        </p:nvSpPr>
        <p:spPr>
          <a:xfrm>
            <a:off x="2172929" y="302343"/>
            <a:ext cx="9291487" cy="707886"/>
          </a:xfrm>
          <a:prstGeom prst="rect">
            <a:avLst/>
          </a:prstGeom>
          <a:noFill/>
        </p:spPr>
        <p:txBody>
          <a:bodyPr wrap="square" rtlCol="0">
            <a:spAutoFit/>
          </a:bodyPr>
          <a:lstStyle/>
          <a:p>
            <a:pPr algn="r"/>
            <a:r>
              <a:rPr lang="en-US" sz="2000" b="1" dirty="0" err="1">
                <a:solidFill>
                  <a:schemeClr val="bg1"/>
                </a:solidFill>
                <a:latin typeface="Montserrat SemiBold" pitchFamily="2" charset="0"/>
              </a:rPr>
              <a:t>xXx</a:t>
            </a:r>
            <a:r>
              <a:rPr lang="en-US" sz="2000" b="1" dirty="0">
                <a:solidFill>
                  <a:schemeClr val="bg1"/>
                </a:solidFill>
                <a:latin typeface="Montserrat SemiBold" pitchFamily="2" charset="0"/>
              </a:rPr>
              <a:t> RECYCLE: YOUR</a:t>
            </a:r>
          </a:p>
          <a:p>
            <a:pPr algn="r"/>
            <a:r>
              <a:rPr lang="en-US" sz="2000" b="1" dirty="0">
                <a:solidFill>
                  <a:schemeClr val="bg1"/>
                </a:solidFill>
                <a:latin typeface="Montserrat SemiBold" pitchFamily="2" charset="0"/>
              </a:rPr>
              <a:t>				INDIVIDUAL SMART CONTRACT</a:t>
            </a:r>
            <a:endParaRPr lang="ru-UA" sz="2000" b="1" dirty="0">
              <a:solidFill>
                <a:schemeClr val="bg1"/>
              </a:solidFill>
              <a:latin typeface="Montserrat SemiBold" pitchFamily="2" charset="0"/>
            </a:endParaRPr>
          </a:p>
        </p:txBody>
      </p:sp>
      <p:pic>
        <p:nvPicPr>
          <p:cNvPr id="6" name="Рисунок 5">
            <a:extLst>
              <a:ext uri="{FF2B5EF4-FFF2-40B4-BE49-F238E27FC236}">
                <a16:creationId xmlns:a16="http://schemas.microsoft.com/office/drawing/2014/main" id="{551DAEED-86F0-6C49-813B-B178082E60D0}"/>
              </a:ext>
            </a:extLst>
          </p:cNvPr>
          <p:cNvPicPr>
            <a:picLocks noChangeAspect="1"/>
          </p:cNvPicPr>
          <p:nvPr/>
        </p:nvPicPr>
        <p:blipFill>
          <a:blip r:embed="rId4"/>
          <a:stretch>
            <a:fillRect/>
          </a:stretch>
        </p:blipFill>
        <p:spPr>
          <a:xfrm>
            <a:off x="8057128" y="382639"/>
            <a:ext cx="482600" cy="241300"/>
          </a:xfrm>
          <a:prstGeom prst="rect">
            <a:avLst/>
          </a:prstGeom>
        </p:spPr>
      </p:pic>
      <p:sp>
        <p:nvSpPr>
          <p:cNvPr id="9" name="Прямоугольник 8">
            <a:extLst>
              <a:ext uri="{FF2B5EF4-FFF2-40B4-BE49-F238E27FC236}">
                <a16:creationId xmlns:a16="http://schemas.microsoft.com/office/drawing/2014/main" id="{46B4B543-5B73-634A-A866-5B6B9EB1B99B}"/>
              </a:ext>
            </a:extLst>
          </p:cNvPr>
          <p:cNvSpPr/>
          <p:nvPr/>
        </p:nvSpPr>
        <p:spPr>
          <a:xfrm>
            <a:off x="403123" y="1300246"/>
            <a:ext cx="11148347" cy="4278094"/>
          </a:xfrm>
          <a:prstGeom prst="rect">
            <a:avLst/>
          </a:prstGeom>
        </p:spPr>
        <p:txBody>
          <a:bodyPr wrap="square">
            <a:spAutoFit/>
          </a:bodyPr>
          <a:lstStyle/>
          <a:p>
            <a:r>
              <a:rPr lang="ru-UA" sz="1600" dirty="0">
                <a:solidFill>
                  <a:schemeClr val="bg1"/>
                </a:solidFill>
              </a:rPr>
              <a:t>How automatic recycle in </a:t>
            </a:r>
            <a:r>
              <a:rPr lang="ru-UA" sz="1600" dirty="0">
                <a:solidFill>
                  <a:srgbClr val="F0BA09"/>
                </a:solidFill>
              </a:rPr>
              <a:t>xXx</a:t>
            </a:r>
            <a:r>
              <a:rPr lang="ru-UA" sz="1600" dirty="0">
                <a:solidFill>
                  <a:schemeClr val="bg1"/>
                </a:solidFill>
              </a:rPr>
              <a:t> works? </a:t>
            </a:r>
          </a:p>
          <a:p>
            <a:r>
              <a:rPr lang="ru-UA" sz="1600" dirty="0">
                <a:solidFill>
                  <a:schemeClr val="bg1"/>
                </a:solidFill>
              </a:rPr>
              <a:t>The secret is - in... your own smart contract!</a:t>
            </a:r>
          </a:p>
          <a:p>
            <a:endParaRPr lang="ru-UA" sz="1600" dirty="0">
              <a:solidFill>
                <a:schemeClr val="bg1"/>
              </a:solidFill>
            </a:endParaRPr>
          </a:p>
          <a:p>
            <a:r>
              <a:rPr lang="ru-UA" sz="1600" dirty="0">
                <a:solidFill>
                  <a:schemeClr val="bg1"/>
                </a:solidFill>
              </a:rPr>
              <a:t>For a new activation of same slot, 100% amount of its value is required. But payments from 3rd line are 70% each, so you need to collect 30% more to recycle.</a:t>
            </a:r>
          </a:p>
          <a:p>
            <a:r>
              <a:rPr lang="ru-UA" sz="1600" dirty="0">
                <a:solidFill>
                  <a:schemeClr val="bg1"/>
                </a:solidFill>
              </a:rPr>
              <a:t>It is impossible to know exactly in advance in what position the partner should stand inside the matrix, so you cannot take a place in advance.</a:t>
            </a:r>
          </a:p>
          <a:p>
            <a:r>
              <a:rPr lang="ru-UA" sz="1600" dirty="0">
                <a:solidFill>
                  <a:schemeClr val="bg1"/>
                </a:solidFill>
              </a:rPr>
              <a:t>It is also unacceptable for us to create a common fund accumulation in the smart contract of the Community.</a:t>
            </a:r>
          </a:p>
          <a:p>
            <a:r>
              <a:rPr lang="ru-UA" sz="1600" dirty="0">
                <a:solidFill>
                  <a:schemeClr val="bg1"/>
                </a:solidFill>
              </a:rPr>
              <a:t>We always emphasize that we do not collect participants' funds on the Forsage smart contract balance!</a:t>
            </a:r>
          </a:p>
          <a:p>
            <a:r>
              <a:rPr lang="ru-UA" sz="1600" dirty="0">
                <a:solidFill>
                  <a:schemeClr val="bg1"/>
                </a:solidFill>
              </a:rPr>
              <a:t>But we need an automatic recycle! Otherwise, situations will constantly arise when you do not have time to pay recycle in time, your partners can get ahead of you. And this is unfair, because it is impossible to monitor the right moment around the clock. Your matrix may get filled, for example, while you sleep.</a:t>
            </a:r>
          </a:p>
          <a:p>
            <a:r>
              <a:rPr lang="ru-UA" sz="1600" dirty="0">
                <a:solidFill>
                  <a:schemeClr val="bg1"/>
                </a:solidFill>
              </a:rPr>
              <a:t>In Forsage, you have your own smart contract on the BSC, which is not available to anyone but you! </a:t>
            </a:r>
          </a:p>
          <a:p>
            <a:r>
              <a:rPr lang="ru-UA" sz="1600" dirty="0">
                <a:solidFill>
                  <a:schemeClr val="bg1"/>
                </a:solidFill>
              </a:rPr>
              <a:t>The first payment of 30% goes to your individual contract from the last partner on the 2nd line, and another 70% will be added from the last partner on the 3rd line of the matrix to recycle it automatically. </a:t>
            </a:r>
          </a:p>
          <a:p>
            <a:r>
              <a:rPr lang="ru-UA" sz="1600" dirty="0">
                <a:solidFill>
                  <a:schemeClr val="bg1"/>
                </a:solidFill>
              </a:rPr>
              <a:t>The 1st payment of 30% is only accessible to you and is locked until the 2nd payment of 70% arrives.</a:t>
            </a:r>
          </a:p>
          <a:p>
            <a:r>
              <a:rPr lang="ru-UA" sz="1600" dirty="0">
                <a:solidFill>
                  <a:schemeClr val="bg1"/>
                </a:solidFill>
              </a:rPr>
              <a:t>Then everything goes in a circle. And your partners, in the same way, closing their matrices again rise to you in a new matrix.</a:t>
            </a:r>
          </a:p>
        </p:txBody>
      </p:sp>
      <p:sp>
        <p:nvSpPr>
          <p:cNvPr id="10" name="TextBox 9">
            <a:extLst>
              <a:ext uri="{FF2B5EF4-FFF2-40B4-BE49-F238E27FC236}">
                <a16:creationId xmlns:a16="http://schemas.microsoft.com/office/drawing/2014/main" id="{F1460CA7-3321-204E-80B4-4DD23855B104}"/>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19</a:t>
            </a:r>
            <a:endParaRPr lang="ru-UA" dirty="0">
              <a:solidFill>
                <a:srgbClr val="F0BA09"/>
              </a:solidFill>
            </a:endParaRPr>
          </a:p>
        </p:txBody>
      </p:sp>
    </p:spTree>
    <p:extLst>
      <p:ext uri="{BB962C8B-B14F-4D97-AF65-F5344CB8AC3E}">
        <p14:creationId xmlns:p14="http://schemas.microsoft.com/office/powerpoint/2010/main" val="298893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DE3570C-D5CF-E546-9DD2-203CB0D5EFF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0C6D253-2CED-6D40-8F7A-69D8C74CB0C6}"/>
              </a:ext>
            </a:extLst>
          </p:cNvPr>
          <p:cNvSpPr txBox="1"/>
          <p:nvPr/>
        </p:nvSpPr>
        <p:spPr>
          <a:xfrm>
            <a:off x="2948505" y="945223"/>
            <a:ext cx="6294993" cy="707886"/>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BREAKING NEWS!</a:t>
            </a:r>
          </a:p>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FORSAGE launches on BUSD </a:t>
            </a:r>
            <a:r>
              <a:rPr lang="en-US" sz="2000" b="1" dirty="0" err="1">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Binance</a:t>
            </a: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 Smart Chain</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 name="TextBox 4">
            <a:extLst>
              <a:ext uri="{FF2B5EF4-FFF2-40B4-BE49-F238E27FC236}">
                <a16:creationId xmlns:a16="http://schemas.microsoft.com/office/drawing/2014/main" id="{49B4C7E7-6736-C548-91DB-BBF5A8B31556}"/>
              </a:ext>
            </a:extLst>
          </p:cNvPr>
          <p:cNvSpPr txBox="1"/>
          <p:nvPr/>
        </p:nvSpPr>
        <p:spPr>
          <a:xfrm>
            <a:off x="380143" y="1768096"/>
            <a:ext cx="10931703" cy="2308324"/>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thing is, FORSAGE is facing the problem of too many people wanting to join our community. On the ETH network, the fees are too high. On the TRX network, it's hard to make a transaction because of bugs in that blockchain as well the transaction fees have also gone up. This is why FORSAGE is launching a contract on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with BUSD token in the core of the marketing.</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We must say that we are not abandoning other blockchains. We believe in Ethereum and Tron, and we will continue to work on these blockchains. But right now is the time to open up to something new.</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F1CB669-28A1-574A-BC8F-3020E987CE1B}"/>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a:t>
            </a:r>
            <a:endParaRPr lang="ru-UA" dirty="0">
              <a:solidFill>
                <a:srgbClr val="F0BA09"/>
              </a:solidFill>
            </a:endParaRPr>
          </a:p>
        </p:txBody>
      </p:sp>
    </p:spTree>
    <p:extLst>
      <p:ext uri="{BB962C8B-B14F-4D97-AF65-F5344CB8AC3E}">
        <p14:creationId xmlns:p14="http://schemas.microsoft.com/office/powerpoint/2010/main" val="1541632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DA6163D-E965-B543-B927-5CE47E579430}"/>
              </a:ext>
            </a:extLst>
          </p:cNvPr>
          <p:cNvPicPr>
            <a:picLocks noChangeAspect="1"/>
          </p:cNvPicPr>
          <p:nvPr/>
        </p:nvPicPr>
        <p:blipFill>
          <a:blip r:embed="rId2"/>
          <a:stretch>
            <a:fillRect/>
          </a:stretch>
        </p:blipFill>
        <p:spPr>
          <a:xfrm>
            <a:off x="0" y="0"/>
            <a:ext cx="12192000" cy="6858000"/>
          </a:xfrm>
          <a:prstGeom prst="rect">
            <a:avLst/>
          </a:prstGeom>
        </p:spPr>
      </p:pic>
      <p:pic>
        <p:nvPicPr>
          <p:cNvPr id="4" name="Рисунок 3">
            <a:extLst>
              <a:ext uri="{FF2B5EF4-FFF2-40B4-BE49-F238E27FC236}">
                <a16:creationId xmlns:a16="http://schemas.microsoft.com/office/drawing/2014/main" id="{691A3408-3724-8C41-A1D6-6A3600942EBF}"/>
              </a:ext>
            </a:extLst>
          </p:cNvPr>
          <p:cNvPicPr>
            <a:picLocks noChangeAspect="1"/>
          </p:cNvPicPr>
          <p:nvPr/>
        </p:nvPicPr>
        <p:blipFill>
          <a:blip r:embed="rId3"/>
          <a:stretch>
            <a:fillRect/>
          </a:stretch>
        </p:blipFill>
        <p:spPr>
          <a:xfrm>
            <a:off x="11551470" y="623939"/>
            <a:ext cx="317500" cy="342900"/>
          </a:xfrm>
          <a:prstGeom prst="rect">
            <a:avLst/>
          </a:prstGeom>
        </p:spPr>
      </p:pic>
      <p:sp>
        <p:nvSpPr>
          <p:cNvPr id="5" name="TextBox 4">
            <a:extLst>
              <a:ext uri="{FF2B5EF4-FFF2-40B4-BE49-F238E27FC236}">
                <a16:creationId xmlns:a16="http://schemas.microsoft.com/office/drawing/2014/main" id="{8F78D8C9-4045-704E-998A-0B342B19CD44}"/>
              </a:ext>
            </a:extLst>
          </p:cNvPr>
          <p:cNvSpPr txBox="1"/>
          <p:nvPr/>
        </p:nvSpPr>
        <p:spPr>
          <a:xfrm>
            <a:off x="2172929" y="302343"/>
            <a:ext cx="9291487" cy="707886"/>
          </a:xfrm>
          <a:prstGeom prst="rect">
            <a:avLst/>
          </a:prstGeom>
          <a:noFill/>
        </p:spPr>
        <p:txBody>
          <a:bodyPr wrap="square" rtlCol="0">
            <a:spAutoFit/>
          </a:bodyPr>
          <a:lstStyle/>
          <a:p>
            <a:pPr algn="r"/>
            <a:r>
              <a:rPr lang="en-US" sz="2000" b="1" dirty="0" err="1">
                <a:solidFill>
                  <a:schemeClr val="bg1"/>
                </a:solidFill>
                <a:latin typeface="Montserrat SemiBold" pitchFamily="2" charset="0"/>
              </a:rPr>
              <a:t>xGold</a:t>
            </a:r>
            <a:r>
              <a:rPr lang="en-US" sz="2000" b="1" dirty="0">
                <a:solidFill>
                  <a:schemeClr val="bg1"/>
                </a:solidFill>
                <a:latin typeface="Montserrat SemiBold" pitchFamily="2" charset="0"/>
              </a:rPr>
              <a:t> RECYCLE: YOUR</a:t>
            </a:r>
          </a:p>
          <a:p>
            <a:pPr algn="r"/>
            <a:r>
              <a:rPr lang="en-US" sz="2000" b="1" dirty="0">
                <a:solidFill>
                  <a:schemeClr val="bg1"/>
                </a:solidFill>
                <a:latin typeface="Montserrat SemiBold" pitchFamily="2" charset="0"/>
              </a:rPr>
              <a:t>				INDIVIDUAL SMART CONTRACT</a:t>
            </a:r>
            <a:endParaRPr lang="ru-UA" sz="2000" b="1" dirty="0">
              <a:solidFill>
                <a:schemeClr val="bg1"/>
              </a:solidFill>
              <a:latin typeface="Montserrat SemiBold" pitchFamily="2" charset="0"/>
            </a:endParaRPr>
          </a:p>
        </p:txBody>
      </p:sp>
      <p:pic>
        <p:nvPicPr>
          <p:cNvPr id="6" name="Рисунок 5">
            <a:extLst>
              <a:ext uri="{FF2B5EF4-FFF2-40B4-BE49-F238E27FC236}">
                <a16:creationId xmlns:a16="http://schemas.microsoft.com/office/drawing/2014/main" id="{41A95E1D-9BC4-034D-8DD4-BF520968113A}"/>
              </a:ext>
            </a:extLst>
          </p:cNvPr>
          <p:cNvPicPr>
            <a:picLocks noChangeAspect="1"/>
          </p:cNvPicPr>
          <p:nvPr/>
        </p:nvPicPr>
        <p:blipFill>
          <a:blip r:embed="rId4"/>
          <a:stretch>
            <a:fillRect/>
          </a:stretch>
        </p:blipFill>
        <p:spPr>
          <a:xfrm>
            <a:off x="7722831" y="382639"/>
            <a:ext cx="482600" cy="241300"/>
          </a:xfrm>
          <a:prstGeom prst="rect">
            <a:avLst/>
          </a:prstGeom>
        </p:spPr>
      </p:pic>
      <p:sp>
        <p:nvSpPr>
          <p:cNvPr id="7" name="Прямоугольник 6">
            <a:extLst>
              <a:ext uri="{FF2B5EF4-FFF2-40B4-BE49-F238E27FC236}">
                <a16:creationId xmlns:a16="http://schemas.microsoft.com/office/drawing/2014/main" id="{399E6AEE-54D5-5448-B90A-614311C82E2A}"/>
              </a:ext>
            </a:extLst>
          </p:cNvPr>
          <p:cNvSpPr/>
          <p:nvPr/>
        </p:nvSpPr>
        <p:spPr>
          <a:xfrm>
            <a:off x="403123" y="1300246"/>
            <a:ext cx="11148347" cy="4524315"/>
          </a:xfrm>
          <a:prstGeom prst="rect">
            <a:avLst/>
          </a:prstGeom>
        </p:spPr>
        <p:txBody>
          <a:bodyPr wrap="square">
            <a:spAutoFit/>
          </a:bodyPr>
          <a:lstStyle/>
          <a:p>
            <a:r>
              <a:rPr lang="en-US" sz="1600" dirty="0">
                <a:solidFill>
                  <a:schemeClr val="bg1"/>
                </a:solidFill>
              </a:rPr>
              <a:t>Automatic recycle in </a:t>
            </a:r>
            <a:r>
              <a:rPr lang="en-US" sz="1600" dirty="0" err="1">
                <a:solidFill>
                  <a:srgbClr val="F0BA09"/>
                </a:solidFill>
              </a:rPr>
              <a:t>xGold</a:t>
            </a:r>
            <a:r>
              <a:rPr lang="en-US" sz="1600" dirty="0">
                <a:solidFill>
                  <a:schemeClr val="bg1"/>
                </a:solidFill>
              </a:rPr>
              <a:t> works based on individual contract as well: </a:t>
            </a:r>
          </a:p>
          <a:p>
            <a:endParaRPr lang="en-US" sz="1600" dirty="0">
              <a:solidFill>
                <a:schemeClr val="bg1"/>
              </a:solidFill>
            </a:endParaRPr>
          </a:p>
          <a:p>
            <a:r>
              <a:rPr lang="en-US" sz="1600" dirty="0">
                <a:solidFill>
                  <a:schemeClr val="bg1"/>
                </a:solidFill>
              </a:rPr>
              <a:t>For a new activation of same slot, you need amount of 100% of its value.</a:t>
            </a:r>
          </a:p>
          <a:p>
            <a:r>
              <a:rPr lang="en-US" sz="1600" dirty="0">
                <a:solidFill>
                  <a:schemeClr val="bg1"/>
                </a:solidFill>
              </a:rPr>
              <a:t>But payments from 4 lines are 50% each, so you need to collect 2 payments. </a:t>
            </a:r>
          </a:p>
          <a:p>
            <a:r>
              <a:rPr lang="en-US" sz="1600" dirty="0">
                <a:solidFill>
                  <a:schemeClr val="bg1"/>
                </a:solidFill>
              </a:rPr>
              <a:t>It is impossible to know exactly in advance in what position the partner should stand inside the matrix, so you cannot take a place in advance.</a:t>
            </a:r>
          </a:p>
          <a:p>
            <a:r>
              <a:rPr lang="en-US" sz="1600" dirty="0">
                <a:solidFill>
                  <a:schemeClr val="bg1"/>
                </a:solidFill>
              </a:rPr>
              <a:t>It is also unacceptable for us to create a fund accumulation in the smart contract of the Community.</a:t>
            </a:r>
          </a:p>
          <a:p>
            <a:r>
              <a:rPr lang="en-US" sz="1600" dirty="0">
                <a:solidFill>
                  <a:schemeClr val="bg1"/>
                </a:solidFill>
              </a:rPr>
              <a:t>We always emphasize that we do not collect participants' funds on the </a:t>
            </a:r>
            <a:r>
              <a:rPr lang="en-US" sz="1600" dirty="0" err="1">
                <a:solidFill>
                  <a:schemeClr val="bg1"/>
                </a:solidFill>
              </a:rPr>
              <a:t>Forsage</a:t>
            </a:r>
            <a:r>
              <a:rPr lang="en-US" sz="1600" dirty="0">
                <a:solidFill>
                  <a:schemeClr val="bg1"/>
                </a:solidFill>
              </a:rPr>
              <a:t> smart contract balance!</a:t>
            </a:r>
          </a:p>
          <a:p>
            <a:r>
              <a:rPr lang="en-US" sz="1600" dirty="0">
                <a:solidFill>
                  <a:schemeClr val="bg1"/>
                </a:solidFill>
              </a:rPr>
              <a:t>But we need an automatic recycle! Otherwise, situations will constantly arise when you do not have time to pay recycle in time, your partners can get ahead of you. And this is unfair, because it is impossible to monitor the right moment around the clock. Your matrix may close, for example, while you sleep.</a:t>
            </a:r>
          </a:p>
          <a:p>
            <a:endParaRPr lang="en-US" sz="1600" dirty="0">
              <a:solidFill>
                <a:schemeClr val="bg1"/>
              </a:solidFill>
            </a:endParaRPr>
          </a:p>
          <a:p>
            <a:r>
              <a:rPr lang="en-US" sz="1600" dirty="0">
                <a:solidFill>
                  <a:schemeClr val="bg1"/>
                </a:solidFill>
              </a:rPr>
              <a:t>But in </a:t>
            </a:r>
            <a:r>
              <a:rPr lang="en-US" sz="1600" dirty="0" err="1">
                <a:solidFill>
                  <a:schemeClr val="bg1"/>
                </a:solidFill>
              </a:rPr>
              <a:t>Forsage</a:t>
            </a:r>
            <a:r>
              <a:rPr lang="en-US" sz="1600" dirty="0">
                <a:solidFill>
                  <a:schemeClr val="bg1"/>
                </a:solidFill>
              </a:rPr>
              <a:t>, you have your own smart contract on the BSC, which is not available to anyone but you!</a:t>
            </a:r>
          </a:p>
          <a:p>
            <a:r>
              <a:rPr lang="en-US" sz="1600" dirty="0">
                <a:solidFill>
                  <a:schemeClr val="bg1"/>
                </a:solidFill>
              </a:rPr>
              <a:t>The penultimate payment of 50% goes to you individual contract, and only you can manage these funds.</a:t>
            </a:r>
          </a:p>
          <a:p>
            <a:r>
              <a:rPr lang="en-US" sz="1600" dirty="0">
                <a:solidFill>
                  <a:schemeClr val="bg1"/>
                </a:solidFill>
              </a:rPr>
              <a:t>As soon as the last matrix payout comes, it is summed up with the penultimate one, and the new same matrix is automatically activated.</a:t>
            </a:r>
          </a:p>
          <a:p>
            <a:endParaRPr lang="en-US" sz="1600" dirty="0">
              <a:solidFill>
                <a:schemeClr val="bg1"/>
              </a:solidFill>
            </a:endParaRPr>
          </a:p>
          <a:p>
            <a:r>
              <a:rPr lang="en-US" sz="1600" dirty="0">
                <a:solidFill>
                  <a:schemeClr val="bg1"/>
                </a:solidFill>
              </a:rPr>
              <a:t>Then everything goes in a circle. And your partners, in the same way, closing their matrices again rise to you in a new matrix.</a:t>
            </a:r>
            <a:endParaRPr lang="ru-UA" sz="1600" dirty="0">
              <a:solidFill>
                <a:schemeClr val="bg1"/>
              </a:solidFill>
            </a:endParaRPr>
          </a:p>
        </p:txBody>
      </p:sp>
      <p:sp>
        <p:nvSpPr>
          <p:cNvPr id="8" name="TextBox 7">
            <a:extLst>
              <a:ext uri="{FF2B5EF4-FFF2-40B4-BE49-F238E27FC236}">
                <a16:creationId xmlns:a16="http://schemas.microsoft.com/office/drawing/2014/main" id="{D9F830A5-6640-1B47-80B2-CC302349184E}"/>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20</a:t>
            </a:r>
            <a:endParaRPr lang="ru-UA" dirty="0">
              <a:solidFill>
                <a:srgbClr val="F0BA09"/>
              </a:solidFill>
            </a:endParaRPr>
          </a:p>
        </p:txBody>
      </p:sp>
    </p:spTree>
    <p:extLst>
      <p:ext uri="{BB962C8B-B14F-4D97-AF65-F5344CB8AC3E}">
        <p14:creationId xmlns:p14="http://schemas.microsoft.com/office/powerpoint/2010/main" val="2475004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0E58F99-27A2-574C-BEC1-359FCAA55A6B}"/>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366BBFD4-FC2A-2845-98CF-C8C7283E5315}"/>
              </a:ext>
            </a:extLst>
          </p:cNvPr>
          <p:cNvSpPr/>
          <p:nvPr/>
        </p:nvSpPr>
        <p:spPr>
          <a:xfrm>
            <a:off x="688258" y="1833600"/>
            <a:ext cx="6194323" cy="3785652"/>
          </a:xfrm>
          <a:prstGeom prst="rect">
            <a:avLst/>
          </a:prstGeom>
        </p:spPr>
        <p:txBody>
          <a:bodyPr wrap="square">
            <a:spAutoFit/>
          </a:bodyPr>
          <a:lstStyle/>
          <a:p>
            <a:r>
              <a:rPr lang="en-US" sz="1500" dirty="0">
                <a:solidFill>
                  <a:srgbClr val="EB569D"/>
                </a:solidFill>
                <a:latin typeface="Open Sans" panose="020B0606030504020204" pitchFamily="34" charset="0"/>
                <a:ea typeface="Open Sans" panose="020B0606030504020204" pitchFamily="34" charset="0"/>
                <a:cs typeface="Open Sans" panose="020B0606030504020204" pitchFamily="34" charset="0"/>
              </a:rPr>
              <a:t>UPGRADE</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 – is the opening (purchase) of the next slot of a more expensive level. It is done once at the first opening of the slot. The payment goes to your superior partner, provided that he has a slot of this level.</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is enough income from each slot to recycle the slot of the same level and buy a slot of the next level.</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decide whether to purchase the next level slot! </a:t>
            </a: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 recycle of the slot occurs automatically. If the next slot is not open for you, then from the second round, after recycle, all payments will be redirected to a higher partner.</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When you buy the necessary slot, then at the next recycle your referral partner will take a place under you, and with each recycle will take a place under you again.</a:t>
            </a:r>
            <a:endParaRPr lang="ru-UA"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Прямоугольник 4">
            <a:extLst>
              <a:ext uri="{FF2B5EF4-FFF2-40B4-BE49-F238E27FC236}">
                <a16:creationId xmlns:a16="http://schemas.microsoft.com/office/drawing/2014/main" id="{82BC7930-F98E-EA4F-8E23-563BFB587EAB}"/>
              </a:ext>
            </a:extLst>
          </p:cNvPr>
          <p:cNvSpPr/>
          <p:nvPr/>
        </p:nvSpPr>
        <p:spPr>
          <a:xfrm>
            <a:off x="8003458" y="3716593"/>
            <a:ext cx="3923072" cy="1938992"/>
          </a:xfrm>
          <a:prstGeom prst="rect">
            <a:avLst/>
          </a:prstGeom>
        </p:spPr>
        <p:txBody>
          <a:bodyPr wrap="square">
            <a:spAutoFit/>
          </a:bodyPr>
          <a:lstStyle/>
          <a:p>
            <a:r>
              <a:rPr lang="ru-UA" sz="1500" dirty="0">
                <a:solidFill>
                  <a:srgbClr val="05A4B5"/>
                </a:solidFill>
              </a:rPr>
              <a:t>Missed profit </a:t>
            </a:r>
            <a:r>
              <a:rPr lang="ru-UA" sz="1500" dirty="0">
                <a:solidFill>
                  <a:schemeClr val="bg1"/>
                </a:solidFill>
              </a:rPr>
              <a:t>– payment sent to a higher partner, due to the lack of an upgrade to a more expensive slot</a:t>
            </a:r>
            <a:endParaRPr lang="en-US" sz="1500" dirty="0">
              <a:solidFill>
                <a:schemeClr val="bg1"/>
              </a:solidFill>
            </a:endParaRPr>
          </a:p>
          <a:p>
            <a:endParaRPr lang="ru-UA" sz="1500" dirty="0">
              <a:solidFill>
                <a:schemeClr val="bg1"/>
              </a:solidFill>
            </a:endParaRPr>
          </a:p>
          <a:p>
            <a:endParaRPr lang="ru-UA" sz="1500" dirty="0">
              <a:solidFill>
                <a:schemeClr val="bg1"/>
              </a:solidFill>
            </a:endParaRPr>
          </a:p>
          <a:p>
            <a:r>
              <a:rPr lang="ru-UA" sz="1500" dirty="0">
                <a:solidFill>
                  <a:srgbClr val="EB569D"/>
                </a:solidFill>
              </a:rPr>
              <a:t>Extra profit </a:t>
            </a:r>
            <a:r>
              <a:rPr lang="ru-UA" sz="1500" dirty="0">
                <a:solidFill>
                  <a:schemeClr val="bg1"/>
                </a:solidFill>
              </a:rPr>
              <a:t>–  payment received to you</a:t>
            </a:r>
          </a:p>
          <a:p>
            <a:r>
              <a:rPr lang="ru-UA" sz="1500" dirty="0">
                <a:solidFill>
                  <a:schemeClr val="bg1"/>
                </a:solidFill>
              </a:rPr>
              <a:t>at the expense of the </a:t>
            </a:r>
            <a:r>
              <a:rPr lang="ru-UA" sz="1500" dirty="0">
                <a:solidFill>
                  <a:srgbClr val="05A4B5"/>
                </a:solidFill>
              </a:rPr>
              <a:t>Missed profit </a:t>
            </a:r>
            <a:r>
              <a:rPr lang="ru-UA" sz="1500" dirty="0">
                <a:solidFill>
                  <a:schemeClr val="bg1"/>
                </a:solidFill>
              </a:rPr>
              <a:t>of a</a:t>
            </a:r>
          </a:p>
          <a:p>
            <a:r>
              <a:rPr lang="ru-UA" sz="1500" dirty="0">
                <a:solidFill>
                  <a:schemeClr val="bg1"/>
                </a:solidFill>
              </a:rPr>
              <a:t>lower partner</a:t>
            </a:r>
          </a:p>
        </p:txBody>
      </p:sp>
      <p:sp>
        <p:nvSpPr>
          <p:cNvPr id="6" name="TextBox 5">
            <a:extLst>
              <a:ext uri="{FF2B5EF4-FFF2-40B4-BE49-F238E27FC236}">
                <a16:creationId xmlns:a16="http://schemas.microsoft.com/office/drawing/2014/main" id="{4B4E071E-95ED-A54E-8DC0-241887F6391D}"/>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21</a:t>
            </a:r>
            <a:endParaRPr lang="ru-UA" dirty="0">
              <a:solidFill>
                <a:srgbClr val="F0BA09"/>
              </a:solidFill>
            </a:endParaRPr>
          </a:p>
        </p:txBody>
      </p:sp>
      <p:pic>
        <p:nvPicPr>
          <p:cNvPr id="7" name="Рисунок 6">
            <a:extLst>
              <a:ext uri="{FF2B5EF4-FFF2-40B4-BE49-F238E27FC236}">
                <a16:creationId xmlns:a16="http://schemas.microsoft.com/office/drawing/2014/main" id="{1A0D1436-C7D0-CE44-8BD2-7727D9337AD7}"/>
              </a:ext>
            </a:extLst>
          </p:cNvPr>
          <p:cNvPicPr>
            <a:picLocks noChangeAspect="1"/>
          </p:cNvPicPr>
          <p:nvPr/>
        </p:nvPicPr>
        <p:blipFill>
          <a:blip r:embed="rId3"/>
          <a:stretch>
            <a:fillRect/>
          </a:stretch>
        </p:blipFill>
        <p:spPr>
          <a:xfrm>
            <a:off x="9457442" y="382639"/>
            <a:ext cx="482600" cy="241300"/>
          </a:xfrm>
          <a:prstGeom prst="rect">
            <a:avLst/>
          </a:prstGeom>
        </p:spPr>
      </p:pic>
      <p:pic>
        <p:nvPicPr>
          <p:cNvPr id="8" name="Рисунок 7">
            <a:extLst>
              <a:ext uri="{FF2B5EF4-FFF2-40B4-BE49-F238E27FC236}">
                <a16:creationId xmlns:a16="http://schemas.microsoft.com/office/drawing/2014/main" id="{82F14966-DE4E-9E44-A56C-ABB4027EC277}"/>
              </a:ext>
            </a:extLst>
          </p:cNvPr>
          <p:cNvPicPr>
            <a:picLocks noChangeAspect="1"/>
          </p:cNvPicPr>
          <p:nvPr/>
        </p:nvPicPr>
        <p:blipFill>
          <a:blip r:embed="rId4"/>
          <a:stretch>
            <a:fillRect/>
          </a:stretch>
        </p:blipFill>
        <p:spPr>
          <a:xfrm>
            <a:off x="11551470" y="331839"/>
            <a:ext cx="317500" cy="342900"/>
          </a:xfrm>
          <a:prstGeom prst="rect">
            <a:avLst/>
          </a:prstGeom>
        </p:spPr>
      </p:pic>
      <p:sp>
        <p:nvSpPr>
          <p:cNvPr id="9" name="TextBox 8">
            <a:extLst>
              <a:ext uri="{FF2B5EF4-FFF2-40B4-BE49-F238E27FC236}">
                <a16:creationId xmlns:a16="http://schemas.microsoft.com/office/drawing/2014/main" id="{97FFE229-CA2F-464A-A5D8-1A5D2164E537}"/>
              </a:ext>
            </a:extLst>
          </p:cNvPr>
          <p:cNvSpPr txBox="1"/>
          <p:nvPr/>
        </p:nvSpPr>
        <p:spPr>
          <a:xfrm>
            <a:off x="9997412" y="302343"/>
            <a:ext cx="1534394"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UPGRADE</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273524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815C01C-E726-9B48-8DCF-B94646D80649}"/>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5547EB79-A37F-2047-9D2E-7CD8BB0EFECB}"/>
              </a:ext>
            </a:extLst>
          </p:cNvPr>
          <p:cNvSpPr/>
          <p:nvPr/>
        </p:nvSpPr>
        <p:spPr>
          <a:xfrm>
            <a:off x="6322142" y="1833600"/>
            <a:ext cx="4916129" cy="3554819"/>
          </a:xfrm>
          <a:prstGeom prst="rect">
            <a:avLst/>
          </a:prstGeom>
        </p:spPr>
        <p:txBody>
          <a:bodyPr wrap="square">
            <a:spAutoFit/>
          </a:bodyPr>
          <a:lstStyle/>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You can overtake your superior partner by opening slots which he has not yet reached.</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In this case, you get up to his superior partner, the closest who has such level of the slot, and the income goes to him.</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If he doesn’t have this slot available, then in the same way you are already overtaking two superiors until the system finds a partner who already has active slot of this </a:t>
            </a:r>
            <a:r>
              <a:rPr lang="en-US"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lievel</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Referral link returns the partners. This means that when your superior buys this slot, then the next recycle, you will again take a place under him. </a:t>
            </a:r>
          </a:p>
        </p:txBody>
      </p:sp>
      <p:sp>
        <p:nvSpPr>
          <p:cNvPr id="6" name="Прямоугольник 5">
            <a:extLst>
              <a:ext uri="{FF2B5EF4-FFF2-40B4-BE49-F238E27FC236}">
                <a16:creationId xmlns:a16="http://schemas.microsoft.com/office/drawing/2014/main" id="{4F42C1BC-B962-464F-A569-7450C2C026DA}"/>
              </a:ext>
            </a:extLst>
          </p:cNvPr>
          <p:cNvSpPr/>
          <p:nvPr/>
        </p:nvSpPr>
        <p:spPr>
          <a:xfrm>
            <a:off x="1750140" y="3357094"/>
            <a:ext cx="3313473" cy="2031325"/>
          </a:xfrm>
          <a:prstGeom prst="rect">
            <a:avLst/>
          </a:prstGeom>
        </p:spPr>
        <p:txBody>
          <a:bodyPr wrap="square">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personal partner</a:t>
            </a:r>
          </a:p>
          <a:p>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overflow (personally invited partner of your superior)</a:t>
            </a:r>
          </a:p>
          <a:p>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overflow from below (personally invited partner of your downline)</a:t>
            </a:r>
          </a:p>
          <a:p>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partner who overtook his superior</a:t>
            </a:r>
          </a:p>
        </p:txBody>
      </p:sp>
      <p:sp>
        <p:nvSpPr>
          <p:cNvPr id="7" name="TextBox 6">
            <a:extLst>
              <a:ext uri="{FF2B5EF4-FFF2-40B4-BE49-F238E27FC236}">
                <a16:creationId xmlns:a16="http://schemas.microsoft.com/office/drawing/2014/main" id="{DA5B003F-F390-E848-80BE-BFDFAA04B8CC}"/>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22</a:t>
            </a:r>
            <a:endParaRPr lang="ru-UA" dirty="0">
              <a:solidFill>
                <a:srgbClr val="F0BA09"/>
              </a:solidFill>
            </a:endParaRPr>
          </a:p>
        </p:txBody>
      </p:sp>
      <p:pic>
        <p:nvPicPr>
          <p:cNvPr id="8" name="Рисунок 7">
            <a:extLst>
              <a:ext uri="{FF2B5EF4-FFF2-40B4-BE49-F238E27FC236}">
                <a16:creationId xmlns:a16="http://schemas.microsoft.com/office/drawing/2014/main" id="{4B995D9F-3F0F-014B-A1B3-C36644389E5F}"/>
              </a:ext>
            </a:extLst>
          </p:cNvPr>
          <p:cNvPicPr>
            <a:picLocks noChangeAspect="1"/>
          </p:cNvPicPr>
          <p:nvPr/>
        </p:nvPicPr>
        <p:blipFill>
          <a:blip r:embed="rId3"/>
          <a:stretch>
            <a:fillRect/>
          </a:stretch>
        </p:blipFill>
        <p:spPr>
          <a:xfrm>
            <a:off x="11551470" y="623939"/>
            <a:ext cx="317500" cy="342900"/>
          </a:xfrm>
          <a:prstGeom prst="rect">
            <a:avLst/>
          </a:prstGeom>
        </p:spPr>
      </p:pic>
      <p:sp>
        <p:nvSpPr>
          <p:cNvPr id="9" name="TextBox 8">
            <a:extLst>
              <a:ext uri="{FF2B5EF4-FFF2-40B4-BE49-F238E27FC236}">
                <a16:creationId xmlns:a16="http://schemas.microsoft.com/office/drawing/2014/main" id="{0A132615-8BB7-544B-859A-0815D977D0C5}"/>
              </a:ext>
            </a:extLst>
          </p:cNvPr>
          <p:cNvSpPr txBox="1"/>
          <p:nvPr/>
        </p:nvSpPr>
        <p:spPr>
          <a:xfrm>
            <a:off x="2172929" y="302343"/>
            <a:ext cx="9291487" cy="707886"/>
          </a:xfrm>
          <a:prstGeom prst="rect">
            <a:avLst/>
          </a:prstGeom>
          <a:noFill/>
        </p:spPr>
        <p:txBody>
          <a:bodyPr wrap="square" rtlCol="0">
            <a:spAutoFit/>
          </a:bodyPr>
          <a:lstStyle/>
          <a:p>
            <a:pPr algn="r"/>
            <a:r>
              <a:rPr lang="en-US" sz="2000" b="1" dirty="0">
                <a:solidFill>
                  <a:schemeClr val="bg1"/>
                </a:solidFill>
                <a:latin typeface="Montserrat SemiBold" pitchFamily="2" charset="0"/>
              </a:rPr>
              <a:t>OVERFLOWS, OVERTAKING</a:t>
            </a:r>
          </a:p>
          <a:p>
            <a:pPr algn="r"/>
            <a:r>
              <a:rPr lang="en-US" sz="2000" b="1" dirty="0">
                <a:solidFill>
                  <a:schemeClr val="bg1"/>
                </a:solidFill>
                <a:latin typeface="Montserrat SemiBold" pitchFamily="2" charset="0"/>
              </a:rPr>
              <a:t>						AND RETURNS</a:t>
            </a:r>
            <a:endParaRPr lang="ru-UA" sz="2000" b="1" dirty="0">
              <a:solidFill>
                <a:schemeClr val="bg1"/>
              </a:solidFill>
              <a:latin typeface="Montserrat SemiBold" pitchFamily="2" charset="0"/>
            </a:endParaRPr>
          </a:p>
        </p:txBody>
      </p:sp>
      <p:pic>
        <p:nvPicPr>
          <p:cNvPr id="10" name="Рисунок 9">
            <a:extLst>
              <a:ext uri="{FF2B5EF4-FFF2-40B4-BE49-F238E27FC236}">
                <a16:creationId xmlns:a16="http://schemas.microsoft.com/office/drawing/2014/main" id="{E044018B-866D-2244-8575-57125E6B7E78}"/>
              </a:ext>
            </a:extLst>
          </p:cNvPr>
          <p:cNvPicPr>
            <a:picLocks noChangeAspect="1"/>
          </p:cNvPicPr>
          <p:nvPr/>
        </p:nvPicPr>
        <p:blipFill>
          <a:blip r:embed="rId4"/>
          <a:stretch>
            <a:fillRect/>
          </a:stretch>
        </p:blipFill>
        <p:spPr>
          <a:xfrm>
            <a:off x="7054238" y="382639"/>
            <a:ext cx="482600" cy="241300"/>
          </a:xfrm>
          <a:prstGeom prst="rect">
            <a:avLst/>
          </a:prstGeom>
        </p:spPr>
      </p:pic>
    </p:spTree>
    <p:extLst>
      <p:ext uri="{BB962C8B-B14F-4D97-AF65-F5344CB8AC3E}">
        <p14:creationId xmlns:p14="http://schemas.microsoft.com/office/powerpoint/2010/main" val="170708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B98B075-BB2B-864D-BEBC-DF5964E7C7E3}"/>
              </a:ext>
            </a:extLst>
          </p:cNvPr>
          <p:cNvPicPr>
            <a:picLocks noChangeAspect="1"/>
          </p:cNvPicPr>
          <p:nvPr/>
        </p:nvPicPr>
        <p:blipFill>
          <a:blip r:embed="rId2"/>
          <a:stretch>
            <a:fillRect/>
          </a:stretch>
        </p:blipFill>
        <p:spPr>
          <a:xfrm>
            <a:off x="0" y="0"/>
            <a:ext cx="12192000" cy="6858000"/>
          </a:xfrm>
          <a:prstGeom prst="rect">
            <a:avLst/>
          </a:prstGeom>
        </p:spPr>
      </p:pic>
      <p:sp>
        <p:nvSpPr>
          <p:cNvPr id="5" name="Прямоугольник 4">
            <a:extLst>
              <a:ext uri="{FF2B5EF4-FFF2-40B4-BE49-F238E27FC236}">
                <a16:creationId xmlns:a16="http://schemas.microsoft.com/office/drawing/2014/main" id="{D820B293-04EC-C945-944E-EB76A6CF2677}"/>
              </a:ext>
            </a:extLst>
          </p:cNvPr>
          <p:cNvSpPr/>
          <p:nvPr/>
        </p:nvSpPr>
        <p:spPr>
          <a:xfrm>
            <a:off x="3028335" y="1601501"/>
            <a:ext cx="2172929" cy="246221"/>
          </a:xfrm>
          <a:prstGeom prst="rect">
            <a:avLst/>
          </a:prstGeom>
        </p:spPr>
        <p:txBody>
          <a:bodyPr wrap="square">
            <a:spAutoFit/>
          </a:bodyPr>
          <a:lstStyle/>
          <a:p>
            <a:r>
              <a:rPr lang="ru-UA" sz="1000" dirty="0">
                <a:solidFill>
                  <a:srgbClr val="05A4B5"/>
                </a:solidFill>
              </a:rPr>
              <a:t>1 cycle income, </a:t>
            </a:r>
            <a:r>
              <a:rPr lang="en-US" sz="1000" dirty="0">
                <a:solidFill>
                  <a:srgbClr val="05A4B5"/>
                </a:solidFill>
              </a:rPr>
              <a:t>B</a:t>
            </a:r>
            <a:r>
              <a:rPr lang="ru-UA" sz="1000" dirty="0">
                <a:solidFill>
                  <a:srgbClr val="05A4B5"/>
                </a:solidFill>
              </a:rPr>
              <a:t>USD</a:t>
            </a:r>
            <a:r>
              <a:rPr lang="en-US" sz="1000" dirty="0">
                <a:solidFill>
                  <a:srgbClr val="05A4B5"/>
                </a:solidFill>
              </a:rPr>
              <a:t>        </a:t>
            </a:r>
            <a:r>
              <a:rPr lang="ru-UA" sz="1000" dirty="0">
                <a:solidFill>
                  <a:srgbClr val="05A4B5"/>
                </a:solidFill>
              </a:rPr>
              <a:t>Price, </a:t>
            </a:r>
            <a:r>
              <a:rPr lang="en-US" sz="1000" dirty="0">
                <a:solidFill>
                  <a:srgbClr val="05A4B5"/>
                </a:solidFill>
              </a:rPr>
              <a:t>B</a:t>
            </a:r>
            <a:r>
              <a:rPr lang="ru-UA" sz="1000" dirty="0">
                <a:solidFill>
                  <a:srgbClr val="05A4B5"/>
                </a:solidFill>
              </a:rPr>
              <a:t>USD</a:t>
            </a:r>
          </a:p>
        </p:txBody>
      </p:sp>
      <p:sp>
        <p:nvSpPr>
          <p:cNvPr id="6" name="Прямоугольник 5">
            <a:extLst>
              <a:ext uri="{FF2B5EF4-FFF2-40B4-BE49-F238E27FC236}">
                <a16:creationId xmlns:a16="http://schemas.microsoft.com/office/drawing/2014/main" id="{BAB0E451-37D3-CB48-9060-4171C165BC8F}"/>
              </a:ext>
            </a:extLst>
          </p:cNvPr>
          <p:cNvSpPr/>
          <p:nvPr/>
        </p:nvSpPr>
        <p:spPr>
          <a:xfrm>
            <a:off x="6882580" y="1601501"/>
            <a:ext cx="2172929" cy="246221"/>
          </a:xfrm>
          <a:prstGeom prst="rect">
            <a:avLst/>
          </a:prstGeom>
        </p:spPr>
        <p:txBody>
          <a:bodyPr wrap="square">
            <a:spAutoFit/>
          </a:bodyPr>
          <a:lstStyle/>
          <a:p>
            <a:r>
              <a:rPr lang="ru-UA" sz="1000" dirty="0">
                <a:solidFill>
                  <a:srgbClr val="EB569D"/>
                </a:solidFill>
              </a:rPr>
              <a:t>1 cycle income, </a:t>
            </a:r>
            <a:r>
              <a:rPr lang="en-US" sz="1000" dirty="0">
                <a:solidFill>
                  <a:srgbClr val="EB569D"/>
                </a:solidFill>
              </a:rPr>
              <a:t>B</a:t>
            </a:r>
            <a:r>
              <a:rPr lang="ru-UA" sz="1000" dirty="0">
                <a:solidFill>
                  <a:srgbClr val="EB569D"/>
                </a:solidFill>
              </a:rPr>
              <a:t>USD</a:t>
            </a:r>
            <a:r>
              <a:rPr lang="en-US" sz="1000" dirty="0">
                <a:solidFill>
                  <a:srgbClr val="EB569D"/>
                </a:solidFill>
              </a:rPr>
              <a:t>        </a:t>
            </a:r>
            <a:r>
              <a:rPr lang="ru-UA" sz="1000" dirty="0">
                <a:solidFill>
                  <a:srgbClr val="EB569D"/>
                </a:solidFill>
              </a:rPr>
              <a:t>Price, </a:t>
            </a:r>
            <a:r>
              <a:rPr lang="en-US" sz="1000" dirty="0">
                <a:solidFill>
                  <a:srgbClr val="EB569D"/>
                </a:solidFill>
              </a:rPr>
              <a:t>B</a:t>
            </a:r>
            <a:r>
              <a:rPr lang="ru-UA" sz="1000" dirty="0">
                <a:solidFill>
                  <a:srgbClr val="EB569D"/>
                </a:solidFill>
              </a:rPr>
              <a:t>USD</a:t>
            </a:r>
          </a:p>
        </p:txBody>
      </p:sp>
      <p:sp>
        <p:nvSpPr>
          <p:cNvPr id="7" name="Прямоугольник 6">
            <a:extLst>
              <a:ext uri="{FF2B5EF4-FFF2-40B4-BE49-F238E27FC236}">
                <a16:creationId xmlns:a16="http://schemas.microsoft.com/office/drawing/2014/main" id="{9314CD89-048E-E148-9E07-E847FABCFFB8}"/>
              </a:ext>
            </a:extLst>
          </p:cNvPr>
          <p:cNvSpPr/>
          <p:nvPr/>
        </p:nvSpPr>
        <p:spPr>
          <a:xfrm>
            <a:off x="6833418" y="5426250"/>
            <a:ext cx="2477730" cy="246221"/>
          </a:xfrm>
          <a:prstGeom prst="rect">
            <a:avLst/>
          </a:prstGeom>
        </p:spPr>
        <p:txBody>
          <a:bodyPr wrap="square">
            <a:spAutoFit/>
          </a:bodyPr>
          <a:lstStyle/>
          <a:p>
            <a:r>
              <a:rPr lang="en-US" sz="1000" dirty="0">
                <a:solidFill>
                  <a:srgbClr val="EB569D"/>
                </a:solidFill>
              </a:rPr>
              <a:t>* BUSD is a stable coin, BUSD/USD rate = 1</a:t>
            </a:r>
            <a:endParaRPr lang="ru-UA" sz="1000" dirty="0">
              <a:solidFill>
                <a:srgbClr val="EB569D"/>
              </a:solidFill>
            </a:endParaRPr>
          </a:p>
        </p:txBody>
      </p:sp>
      <p:sp>
        <p:nvSpPr>
          <p:cNvPr id="8" name="Прямоугольник 7">
            <a:extLst>
              <a:ext uri="{FF2B5EF4-FFF2-40B4-BE49-F238E27FC236}">
                <a16:creationId xmlns:a16="http://schemas.microsoft.com/office/drawing/2014/main" id="{23251164-BA80-E44E-A035-1DC38FDB5F06}"/>
              </a:ext>
            </a:extLst>
          </p:cNvPr>
          <p:cNvSpPr/>
          <p:nvPr/>
        </p:nvSpPr>
        <p:spPr>
          <a:xfrm>
            <a:off x="2949675" y="5426250"/>
            <a:ext cx="2477730" cy="246221"/>
          </a:xfrm>
          <a:prstGeom prst="rect">
            <a:avLst/>
          </a:prstGeom>
        </p:spPr>
        <p:txBody>
          <a:bodyPr wrap="square">
            <a:spAutoFit/>
          </a:bodyPr>
          <a:lstStyle/>
          <a:p>
            <a:r>
              <a:rPr lang="en-US" sz="1000" dirty="0">
                <a:solidFill>
                  <a:srgbClr val="05A4B5"/>
                </a:solidFill>
              </a:rPr>
              <a:t>* BUSD is a stable coin, BUSD/USD rate = 1</a:t>
            </a:r>
            <a:endParaRPr lang="ru-UA" sz="1000" dirty="0">
              <a:solidFill>
                <a:srgbClr val="05A4B5"/>
              </a:solidFill>
            </a:endParaRPr>
          </a:p>
        </p:txBody>
      </p:sp>
      <p:sp>
        <p:nvSpPr>
          <p:cNvPr id="9" name="TextBox 8">
            <a:extLst>
              <a:ext uri="{FF2B5EF4-FFF2-40B4-BE49-F238E27FC236}">
                <a16:creationId xmlns:a16="http://schemas.microsoft.com/office/drawing/2014/main" id="{D4F3E7D5-B60D-0947-AF64-975CAF90D07B}"/>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23</a:t>
            </a:r>
            <a:endParaRPr lang="ru-UA" dirty="0">
              <a:solidFill>
                <a:srgbClr val="F0BA09"/>
              </a:solidFill>
            </a:endParaRPr>
          </a:p>
        </p:txBody>
      </p:sp>
      <p:pic>
        <p:nvPicPr>
          <p:cNvPr id="10" name="Рисунок 9">
            <a:extLst>
              <a:ext uri="{FF2B5EF4-FFF2-40B4-BE49-F238E27FC236}">
                <a16:creationId xmlns:a16="http://schemas.microsoft.com/office/drawing/2014/main" id="{DD63105F-790C-1846-AFB1-C656103280C9}"/>
              </a:ext>
            </a:extLst>
          </p:cNvPr>
          <p:cNvPicPr>
            <a:picLocks noChangeAspect="1"/>
          </p:cNvPicPr>
          <p:nvPr/>
        </p:nvPicPr>
        <p:blipFill>
          <a:blip r:embed="rId3"/>
          <a:stretch>
            <a:fillRect/>
          </a:stretch>
        </p:blipFill>
        <p:spPr>
          <a:xfrm>
            <a:off x="9772075" y="382639"/>
            <a:ext cx="482600" cy="241300"/>
          </a:xfrm>
          <a:prstGeom prst="rect">
            <a:avLst/>
          </a:prstGeom>
        </p:spPr>
      </p:pic>
      <p:pic>
        <p:nvPicPr>
          <p:cNvPr id="11" name="Рисунок 10">
            <a:extLst>
              <a:ext uri="{FF2B5EF4-FFF2-40B4-BE49-F238E27FC236}">
                <a16:creationId xmlns:a16="http://schemas.microsoft.com/office/drawing/2014/main" id="{890DC295-DC04-5A47-A861-29980BBDAEF8}"/>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2" name="TextBox 11">
            <a:extLst>
              <a:ext uri="{FF2B5EF4-FFF2-40B4-BE49-F238E27FC236}">
                <a16:creationId xmlns:a16="http://schemas.microsoft.com/office/drawing/2014/main" id="{85898D0F-9258-B547-A219-D102D4B76B11}"/>
              </a:ext>
            </a:extLst>
          </p:cNvPr>
          <p:cNvSpPr txBox="1"/>
          <p:nvPr/>
        </p:nvSpPr>
        <p:spPr>
          <a:xfrm>
            <a:off x="10358087" y="302343"/>
            <a:ext cx="1173719"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PROFIT</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310363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C6208A5-E906-B04A-B239-4F95E75F6AD3}"/>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747D7282-9AF0-2A4E-B2CF-786E5EAB7B7A}"/>
              </a:ext>
            </a:extLst>
          </p:cNvPr>
          <p:cNvSpPr/>
          <p:nvPr/>
        </p:nvSpPr>
        <p:spPr>
          <a:xfrm>
            <a:off x="3028335" y="1601501"/>
            <a:ext cx="2172929" cy="246221"/>
          </a:xfrm>
          <a:prstGeom prst="rect">
            <a:avLst/>
          </a:prstGeom>
        </p:spPr>
        <p:txBody>
          <a:bodyPr wrap="square">
            <a:spAutoFit/>
          </a:bodyPr>
          <a:lstStyle/>
          <a:p>
            <a:r>
              <a:rPr lang="ru-UA" sz="1000" dirty="0">
                <a:solidFill>
                  <a:srgbClr val="A394ED"/>
                </a:solidFill>
              </a:rPr>
              <a:t>1 cycle income, </a:t>
            </a:r>
            <a:r>
              <a:rPr lang="en-US" sz="1000" dirty="0">
                <a:solidFill>
                  <a:srgbClr val="A394ED"/>
                </a:solidFill>
              </a:rPr>
              <a:t>B</a:t>
            </a:r>
            <a:r>
              <a:rPr lang="ru-UA" sz="1000" dirty="0">
                <a:solidFill>
                  <a:srgbClr val="A394ED"/>
                </a:solidFill>
              </a:rPr>
              <a:t>USD</a:t>
            </a:r>
            <a:r>
              <a:rPr lang="en-US" sz="1000" dirty="0">
                <a:solidFill>
                  <a:srgbClr val="A394ED"/>
                </a:solidFill>
              </a:rPr>
              <a:t>        </a:t>
            </a:r>
            <a:r>
              <a:rPr lang="ru-UA" sz="1000" dirty="0">
                <a:solidFill>
                  <a:srgbClr val="A394ED"/>
                </a:solidFill>
              </a:rPr>
              <a:t>Price, </a:t>
            </a:r>
            <a:r>
              <a:rPr lang="en-US" sz="1000" dirty="0">
                <a:solidFill>
                  <a:srgbClr val="A394ED"/>
                </a:solidFill>
              </a:rPr>
              <a:t>B</a:t>
            </a:r>
            <a:r>
              <a:rPr lang="ru-UA" sz="1000" dirty="0">
                <a:solidFill>
                  <a:srgbClr val="A394ED"/>
                </a:solidFill>
              </a:rPr>
              <a:t>USD</a:t>
            </a:r>
          </a:p>
        </p:txBody>
      </p:sp>
      <p:sp>
        <p:nvSpPr>
          <p:cNvPr id="5" name="Прямоугольник 4">
            <a:extLst>
              <a:ext uri="{FF2B5EF4-FFF2-40B4-BE49-F238E27FC236}">
                <a16:creationId xmlns:a16="http://schemas.microsoft.com/office/drawing/2014/main" id="{ABB12622-6CC6-9C4A-9A28-9F9A7AA375DC}"/>
              </a:ext>
            </a:extLst>
          </p:cNvPr>
          <p:cNvSpPr/>
          <p:nvPr/>
        </p:nvSpPr>
        <p:spPr>
          <a:xfrm>
            <a:off x="2949675" y="5426250"/>
            <a:ext cx="2477730" cy="246221"/>
          </a:xfrm>
          <a:prstGeom prst="rect">
            <a:avLst/>
          </a:prstGeom>
        </p:spPr>
        <p:txBody>
          <a:bodyPr wrap="square">
            <a:spAutoFit/>
          </a:bodyPr>
          <a:lstStyle/>
          <a:p>
            <a:r>
              <a:rPr lang="en-US" sz="1000" dirty="0">
                <a:solidFill>
                  <a:srgbClr val="A394ED"/>
                </a:solidFill>
              </a:rPr>
              <a:t>* BUSD is a stable coin, BUSD/USD rate = 1</a:t>
            </a:r>
            <a:endParaRPr lang="ru-UA" sz="1000" dirty="0">
              <a:solidFill>
                <a:srgbClr val="A394ED"/>
              </a:solidFill>
            </a:endParaRPr>
          </a:p>
        </p:txBody>
      </p:sp>
      <p:sp>
        <p:nvSpPr>
          <p:cNvPr id="6" name="Прямоугольник 5">
            <a:extLst>
              <a:ext uri="{FF2B5EF4-FFF2-40B4-BE49-F238E27FC236}">
                <a16:creationId xmlns:a16="http://schemas.microsoft.com/office/drawing/2014/main" id="{A44D50A9-1C29-204B-9AC0-27688F803F28}"/>
              </a:ext>
            </a:extLst>
          </p:cNvPr>
          <p:cNvSpPr/>
          <p:nvPr/>
        </p:nvSpPr>
        <p:spPr>
          <a:xfrm>
            <a:off x="6902244" y="1601501"/>
            <a:ext cx="2172929" cy="246221"/>
          </a:xfrm>
          <a:prstGeom prst="rect">
            <a:avLst/>
          </a:prstGeom>
        </p:spPr>
        <p:txBody>
          <a:bodyPr wrap="square">
            <a:spAutoFit/>
          </a:bodyPr>
          <a:lstStyle/>
          <a:p>
            <a:r>
              <a:rPr lang="ru-UA" sz="1000" dirty="0">
                <a:solidFill>
                  <a:srgbClr val="F0BA09"/>
                </a:solidFill>
              </a:rPr>
              <a:t>1 cycle income, </a:t>
            </a:r>
            <a:r>
              <a:rPr lang="en-US" sz="1000" dirty="0">
                <a:solidFill>
                  <a:srgbClr val="F0BA09"/>
                </a:solidFill>
              </a:rPr>
              <a:t>B</a:t>
            </a:r>
            <a:r>
              <a:rPr lang="ru-UA" sz="1000" dirty="0">
                <a:solidFill>
                  <a:srgbClr val="F0BA09"/>
                </a:solidFill>
              </a:rPr>
              <a:t>USD</a:t>
            </a:r>
            <a:r>
              <a:rPr lang="en-US" sz="1000" dirty="0">
                <a:solidFill>
                  <a:srgbClr val="F0BA09"/>
                </a:solidFill>
              </a:rPr>
              <a:t>        </a:t>
            </a:r>
            <a:r>
              <a:rPr lang="ru-UA" sz="1000" dirty="0">
                <a:solidFill>
                  <a:srgbClr val="F0BA09"/>
                </a:solidFill>
              </a:rPr>
              <a:t>Price, </a:t>
            </a:r>
            <a:r>
              <a:rPr lang="en-US" sz="1000" dirty="0">
                <a:solidFill>
                  <a:srgbClr val="F0BA09"/>
                </a:solidFill>
              </a:rPr>
              <a:t>B</a:t>
            </a:r>
            <a:r>
              <a:rPr lang="ru-UA" sz="1000" dirty="0">
                <a:solidFill>
                  <a:srgbClr val="F0BA09"/>
                </a:solidFill>
              </a:rPr>
              <a:t>USD</a:t>
            </a:r>
          </a:p>
        </p:txBody>
      </p:sp>
      <p:sp>
        <p:nvSpPr>
          <p:cNvPr id="7" name="Прямоугольник 6">
            <a:extLst>
              <a:ext uri="{FF2B5EF4-FFF2-40B4-BE49-F238E27FC236}">
                <a16:creationId xmlns:a16="http://schemas.microsoft.com/office/drawing/2014/main" id="{381E1975-043A-9C43-94F7-51E8862D68A0}"/>
              </a:ext>
            </a:extLst>
          </p:cNvPr>
          <p:cNvSpPr/>
          <p:nvPr/>
        </p:nvSpPr>
        <p:spPr>
          <a:xfrm>
            <a:off x="6803920" y="6203000"/>
            <a:ext cx="2477730" cy="246221"/>
          </a:xfrm>
          <a:prstGeom prst="rect">
            <a:avLst/>
          </a:prstGeom>
        </p:spPr>
        <p:txBody>
          <a:bodyPr wrap="square">
            <a:spAutoFit/>
          </a:bodyPr>
          <a:lstStyle/>
          <a:p>
            <a:r>
              <a:rPr lang="en-US" sz="1000" dirty="0">
                <a:solidFill>
                  <a:srgbClr val="F0BA09"/>
                </a:solidFill>
              </a:rPr>
              <a:t>* BUSD is a stable coin, BUSD/USD rate = 1</a:t>
            </a:r>
            <a:endParaRPr lang="ru-UA" sz="1000" dirty="0">
              <a:solidFill>
                <a:srgbClr val="F0BA09"/>
              </a:solidFill>
            </a:endParaRPr>
          </a:p>
        </p:txBody>
      </p:sp>
      <p:sp>
        <p:nvSpPr>
          <p:cNvPr id="8" name="TextBox 7">
            <a:extLst>
              <a:ext uri="{FF2B5EF4-FFF2-40B4-BE49-F238E27FC236}">
                <a16:creationId xmlns:a16="http://schemas.microsoft.com/office/drawing/2014/main" id="{9B27E59D-6A4C-4C49-B76B-AD06B36B298C}"/>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24</a:t>
            </a:r>
            <a:endParaRPr lang="ru-UA" dirty="0">
              <a:solidFill>
                <a:srgbClr val="F0BA09"/>
              </a:solidFill>
            </a:endParaRPr>
          </a:p>
        </p:txBody>
      </p:sp>
      <p:pic>
        <p:nvPicPr>
          <p:cNvPr id="9" name="Рисунок 8">
            <a:extLst>
              <a:ext uri="{FF2B5EF4-FFF2-40B4-BE49-F238E27FC236}">
                <a16:creationId xmlns:a16="http://schemas.microsoft.com/office/drawing/2014/main" id="{3758E4CE-C53F-CE49-8A7C-3F3E22129A53}"/>
              </a:ext>
            </a:extLst>
          </p:cNvPr>
          <p:cNvPicPr>
            <a:picLocks noChangeAspect="1"/>
          </p:cNvPicPr>
          <p:nvPr/>
        </p:nvPicPr>
        <p:blipFill>
          <a:blip r:embed="rId3"/>
          <a:stretch>
            <a:fillRect/>
          </a:stretch>
        </p:blipFill>
        <p:spPr>
          <a:xfrm>
            <a:off x="9772075" y="382639"/>
            <a:ext cx="482600" cy="241300"/>
          </a:xfrm>
          <a:prstGeom prst="rect">
            <a:avLst/>
          </a:prstGeom>
        </p:spPr>
      </p:pic>
      <p:pic>
        <p:nvPicPr>
          <p:cNvPr id="10" name="Рисунок 9">
            <a:extLst>
              <a:ext uri="{FF2B5EF4-FFF2-40B4-BE49-F238E27FC236}">
                <a16:creationId xmlns:a16="http://schemas.microsoft.com/office/drawing/2014/main" id="{6A8F706A-CAD9-4647-A174-2B0D60AF37B9}"/>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1" name="TextBox 10">
            <a:extLst>
              <a:ext uri="{FF2B5EF4-FFF2-40B4-BE49-F238E27FC236}">
                <a16:creationId xmlns:a16="http://schemas.microsoft.com/office/drawing/2014/main" id="{20596249-50F2-1E4B-8B41-E9FAC034723C}"/>
              </a:ext>
            </a:extLst>
          </p:cNvPr>
          <p:cNvSpPr txBox="1"/>
          <p:nvPr/>
        </p:nvSpPr>
        <p:spPr>
          <a:xfrm>
            <a:off x="10358087" y="302343"/>
            <a:ext cx="1173719"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PROFIT</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2453295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B9C5C42-C55A-5842-AAA2-21F07CCA7115}"/>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DCC81B86-F0B6-DD45-9E14-98D77ECC3E78}"/>
              </a:ext>
            </a:extLst>
          </p:cNvPr>
          <p:cNvSpPr/>
          <p:nvPr/>
        </p:nvSpPr>
        <p:spPr>
          <a:xfrm>
            <a:off x="6508957" y="1062926"/>
            <a:ext cx="4552335" cy="2631490"/>
          </a:xfrm>
          <a:prstGeom prst="rect">
            <a:avLst/>
          </a:prstGeom>
        </p:spPr>
        <p:txBody>
          <a:bodyPr wrap="square">
            <a:spAutoFit/>
          </a:bodyPr>
          <a:lstStyle/>
          <a:p>
            <a:r>
              <a:rPr lang="ru-UA" sz="1500" dirty="0">
                <a:solidFill>
                  <a:schemeClr val="bg1"/>
                </a:solidFill>
              </a:rPr>
              <a:t>It is recommended to activate minimum first three slots at the start. This ensures good initial results. </a:t>
            </a:r>
          </a:p>
          <a:p>
            <a:r>
              <a:rPr lang="ru-UA" sz="1500" dirty="0">
                <a:solidFill>
                  <a:schemeClr val="bg1"/>
                </a:solidFill>
              </a:rPr>
              <a:t>Of course, you can only start with only first slot. However, just starting with a slot could quickly lead to overflows if your structure develops quickly.</a:t>
            </a:r>
          </a:p>
          <a:p>
            <a:r>
              <a:rPr lang="ru-UA" sz="1500" dirty="0">
                <a:solidFill>
                  <a:schemeClr val="bg1"/>
                </a:solidFill>
              </a:rPr>
              <a:t>The most successful partners use strategies for starting from several slots at once. They set such an example themselves and the partners do the same. As a result, their turnovers grow faster.</a:t>
            </a:r>
          </a:p>
          <a:p>
            <a:r>
              <a:rPr lang="ru-UA" sz="1500" dirty="0">
                <a:solidFill>
                  <a:schemeClr val="bg1"/>
                </a:solidFill>
              </a:rPr>
              <a:t>Many start from 5 slots at once, some even from 7 slots or more.</a:t>
            </a:r>
          </a:p>
        </p:txBody>
      </p:sp>
      <p:sp>
        <p:nvSpPr>
          <p:cNvPr id="5" name="TextBox 4">
            <a:extLst>
              <a:ext uri="{FF2B5EF4-FFF2-40B4-BE49-F238E27FC236}">
                <a16:creationId xmlns:a16="http://schemas.microsoft.com/office/drawing/2014/main" id="{EA603B65-C48C-5B4C-8ADB-1A937BCCE909}"/>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25</a:t>
            </a:r>
            <a:endParaRPr lang="ru-UA" dirty="0">
              <a:solidFill>
                <a:srgbClr val="F0BA09"/>
              </a:solidFill>
            </a:endParaRPr>
          </a:p>
        </p:txBody>
      </p:sp>
      <p:pic>
        <p:nvPicPr>
          <p:cNvPr id="6" name="Рисунок 5">
            <a:extLst>
              <a:ext uri="{FF2B5EF4-FFF2-40B4-BE49-F238E27FC236}">
                <a16:creationId xmlns:a16="http://schemas.microsoft.com/office/drawing/2014/main" id="{8460AB03-0393-2145-BCC5-D646ABF2845F}"/>
              </a:ext>
            </a:extLst>
          </p:cNvPr>
          <p:cNvPicPr>
            <a:picLocks noChangeAspect="1"/>
          </p:cNvPicPr>
          <p:nvPr/>
        </p:nvPicPr>
        <p:blipFill>
          <a:blip r:embed="rId3"/>
          <a:stretch>
            <a:fillRect/>
          </a:stretch>
        </p:blipFill>
        <p:spPr>
          <a:xfrm>
            <a:off x="5180410" y="382639"/>
            <a:ext cx="482600" cy="241300"/>
          </a:xfrm>
          <a:prstGeom prst="rect">
            <a:avLst/>
          </a:prstGeom>
        </p:spPr>
      </p:pic>
      <p:pic>
        <p:nvPicPr>
          <p:cNvPr id="7" name="Рисунок 6">
            <a:extLst>
              <a:ext uri="{FF2B5EF4-FFF2-40B4-BE49-F238E27FC236}">
                <a16:creationId xmlns:a16="http://schemas.microsoft.com/office/drawing/2014/main" id="{705CDC12-5868-1343-8CCB-391A581886CE}"/>
              </a:ext>
            </a:extLst>
          </p:cNvPr>
          <p:cNvPicPr>
            <a:picLocks noChangeAspect="1"/>
          </p:cNvPicPr>
          <p:nvPr/>
        </p:nvPicPr>
        <p:blipFill>
          <a:blip r:embed="rId4"/>
          <a:stretch>
            <a:fillRect/>
          </a:stretch>
        </p:blipFill>
        <p:spPr>
          <a:xfrm>
            <a:off x="11551470" y="331839"/>
            <a:ext cx="317500" cy="342900"/>
          </a:xfrm>
          <a:prstGeom prst="rect">
            <a:avLst/>
          </a:prstGeom>
        </p:spPr>
      </p:pic>
      <p:sp>
        <p:nvSpPr>
          <p:cNvPr id="9" name="TextBox 8">
            <a:extLst>
              <a:ext uri="{FF2B5EF4-FFF2-40B4-BE49-F238E27FC236}">
                <a16:creationId xmlns:a16="http://schemas.microsoft.com/office/drawing/2014/main" id="{D421407D-B3CD-BC4C-B22E-7407411FE9CD}"/>
              </a:ext>
            </a:extLst>
          </p:cNvPr>
          <p:cNvSpPr txBox="1"/>
          <p:nvPr/>
        </p:nvSpPr>
        <p:spPr>
          <a:xfrm>
            <a:off x="5686936" y="302343"/>
            <a:ext cx="5844870" cy="400110"/>
          </a:xfrm>
          <a:prstGeom prst="rect">
            <a:avLst/>
          </a:prstGeom>
          <a:noFill/>
        </p:spPr>
        <p:txBody>
          <a:bodyPr wrap="none" rtlCol="0">
            <a:spAutoFit/>
          </a:bodyPr>
          <a:lstStyle/>
          <a:p>
            <a:pPr algn="r"/>
            <a:r>
              <a:rPr lang="en-US" sz="2000" b="1" dirty="0">
                <a:solidFill>
                  <a:schemeClr val="bg1"/>
                </a:solidFill>
                <a:latin typeface="Montserrat SemiBold" pitchFamily="2" charset="0"/>
              </a:rPr>
              <a:t>MINIMMUM RECOMENDED START OPTION</a:t>
            </a:r>
            <a:endParaRPr lang="ru-UA" sz="2000" b="1" dirty="0">
              <a:solidFill>
                <a:schemeClr val="bg1"/>
              </a:solidFill>
              <a:latin typeface="Montserrat SemiBold" pitchFamily="2" charset="0"/>
            </a:endParaRPr>
          </a:p>
        </p:txBody>
      </p:sp>
    </p:spTree>
    <p:extLst>
      <p:ext uri="{BB962C8B-B14F-4D97-AF65-F5344CB8AC3E}">
        <p14:creationId xmlns:p14="http://schemas.microsoft.com/office/powerpoint/2010/main" val="3586599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2FF6054-D3E0-BB47-93DF-5B154D953200}"/>
              </a:ext>
            </a:extLst>
          </p:cNvPr>
          <p:cNvPicPr>
            <a:picLocks noChangeAspect="1"/>
          </p:cNvPicPr>
          <p:nvPr/>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a16="http://schemas.microsoft.com/office/drawing/2014/main" id="{21A3064E-1BB2-DB4C-88F9-73B1B7ED6D16}"/>
              </a:ext>
            </a:extLst>
          </p:cNvPr>
          <p:cNvSpPr/>
          <p:nvPr/>
        </p:nvSpPr>
        <p:spPr>
          <a:xfrm>
            <a:off x="1848489" y="1612180"/>
            <a:ext cx="2629438" cy="338554"/>
          </a:xfrm>
          <a:prstGeom prst="rect">
            <a:avLst/>
          </a:prstGeom>
        </p:spPr>
        <p:txBody>
          <a:bodyPr wrap="none">
            <a:spAutoFit/>
          </a:bodyPr>
          <a:lstStyle/>
          <a:p>
            <a:r>
              <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TOTAL SLOTS COST, BUSD</a:t>
            </a:r>
          </a:p>
        </p:txBody>
      </p:sp>
      <p:sp>
        <p:nvSpPr>
          <p:cNvPr id="5" name="Прямоугольник 4">
            <a:extLst>
              <a:ext uri="{FF2B5EF4-FFF2-40B4-BE49-F238E27FC236}">
                <a16:creationId xmlns:a16="http://schemas.microsoft.com/office/drawing/2014/main" id="{34B47030-FD4B-8645-96CF-8937A1DEE38F}"/>
              </a:ext>
            </a:extLst>
          </p:cNvPr>
          <p:cNvSpPr/>
          <p:nvPr/>
        </p:nvSpPr>
        <p:spPr>
          <a:xfrm>
            <a:off x="5171788" y="1612180"/>
            <a:ext cx="2443105" cy="338554"/>
          </a:xfrm>
          <a:prstGeom prst="rect">
            <a:avLst/>
          </a:prstGeom>
        </p:spPr>
        <p:txBody>
          <a:bodyPr wrap="none">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1 CYCLE INCOME, BUSD</a:t>
            </a:r>
            <a:endPar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Прямоугольник 5">
            <a:extLst>
              <a:ext uri="{FF2B5EF4-FFF2-40B4-BE49-F238E27FC236}">
                <a16:creationId xmlns:a16="http://schemas.microsoft.com/office/drawing/2014/main" id="{603ED4F7-5819-DF4F-8B4C-CD5C603E5136}"/>
              </a:ext>
            </a:extLst>
          </p:cNvPr>
          <p:cNvSpPr/>
          <p:nvPr/>
        </p:nvSpPr>
        <p:spPr>
          <a:xfrm>
            <a:off x="8091974" y="1612180"/>
            <a:ext cx="3213444" cy="338554"/>
          </a:xfrm>
          <a:prstGeom prst="rect">
            <a:avLst/>
          </a:prstGeom>
        </p:spPr>
        <p:txBody>
          <a:bodyPr wrap="none">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NET PROFIT FOR 1 CYCLE, BUSD</a:t>
            </a:r>
            <a:endPar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Прямоугольник 6">
            <a:extLst>
              <a:ext uri="{FF2B5EF4-FFF2-40B4-BE49-F238E27FC236}">
                <a16:creationId xmlns:a16="http://schemas.microsoft.com/office/drawing/2014/main" id="{2B2A057A-B69F-7244-9155-A8C3E61088C2}"/>
              </a:ext>
            </a:extLst>
          </p:cNvPr>
          <p:cNvSpPr/>
          <p:nvPr/>
        </p:nvSpPr>
        <p:spPr>
          <a:xfrm>
            <a:off x="8167860" y="5918708"/>
            <a:ext cx="3061672" cy="307777"/>
          </a:xfrm>
          <a:prstGeom prst="rect">
            <a:avLst/>
          </a:prstGeom>
        </p:spPr>
        <p:txBody>
          <a:bodyPr wrap="none">
            <a:spAutoFit/>
          </a:bodyPr>
          <a:lstStyle/>
          <a:p>
            <a:r>
              <a:rPr lang="ru-UA"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Based on the rate BUSD/USD = 1</a:t>
            </a:r>
          </a:p>
        </p:txBody>
      </p:sp>
      <p:sp>
        <p:nvSpPr>
          <p:cNvPr id="8" name="TextBox 7">
            <a:extLst>
              <a:ext uri="{FF2B5EF4-FFF2-40B4-BE49-F238E27FC236}">
                <a16:creationId xmlns:a16="http://schemas.microsoft.com/office/drawing/2014/main" id="{F54FD209-EC00-2244-B32D-5AF32A5B2BF9}"/>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26</a:t>
            </a:r>
            <a:endParaRPr lang="ru-UA" dirty="0">
              <a:solidFill>
                <a:srgbClr val="F0BA09"/>
              </a:solidFill>
            </a:endParaRPr>
          </a:p>
        </p:txBody>
      </p:sp>
      <p:pic>
        <p:nvPicPr>
          <p:cNvPr id="9" name="Рисунок 8">
            <a:extLst>
              <a:ext uri="{FF2B5EF4-FFF2-40B4-BE49-F238E27FC236}">
                <a16:creationId xmlns:a16="http://schemas.microsoft.com/office/drawing/2014/main" id="{C0684C6B-5491-6848-A304-042FD2B3C0BA}"/>
              </a:ext>
            </a:extLst>
          </p:cNvPr>
          <p:cNvPicPr>
            <a:picLocks noChangeAspect="1"/>
          </p:cNvPicPr>
          <p:nvPr/>
        </p:nvPicPr>
        <p:blipFill>
          <a:blip r:embed="rId3"/>
          <a:stretch>
            <a:fillRect/>
          </a:stretch>
        </p:blipFill>
        <p:spPr>
          <a:xfrm>
            <a:off x="11551470" y="623939"/>
            <a:ext cx="317500" cy="342900"/>
          </a:xfrm>
          <a:prstGeom prst="rect">
            <a:avLst/>
          </a:prstGeom>
        </p:spPr>
      </p:pic>
      <p:sp>
        <p:nvSpPr>
          <p:cNvPr id="10" name="TextBox 9">
            <a:extLst>
              <a:ext uri="{FF2B5EF4-FFF2-40B4-BE49-F238E27FC236}">
                <a16:creationId xmlns:a16="http://schemas.microsoft.com/office/drawing/2014/main" id="{C03AA3A9-7CD2-4C4C-B818-DECDBA8ECDA3}"/>
              </a:ext>
            </a:extLst>
          </p:cNvPr>
          <p:cNvSpPr txBox="1"/>
          <p:nvPr/>
        </p:nvSpPr>
        <p:spPr>
          <a:xfrm>
            <a:off x="2172929" y="302343"/>
            <a:ext cx="9291487" cy="707886"/>
          </a:xfrm>
          <a:prstGeom prst="rect">
            <a:avLst/>
          </a:prstGeom>
          <a:noFill/>
        </p:spPr>
        <p:txBody>
          <a:bodyPr wrap="square" rtlCol="0">
            <a:spAutoFit/>
          </a:bodyPr>
          <a:lstStyle/>
          <a:p>
            <a:pPr algn="r"/>
            <a:r>
              <a:rPr lang="en-US" sz="2000" b="1" dirty="0">
                <a:solidFill>
                  <a:schemeClr val="bg1"/>
                </a:solidFill>
                <a:latin typeface="Montserrat SemiBold" pitchFamily="2" charset="0"/>
              </a:rPr>
              <a:t>PROFITS FROM FORSAGE WHEN ALL SLOTS</a:t>
            </a:r>
          </a:p>
          <a:p>
            <a:pPr algn="r"/>
            <a:r>
              <a:rPr lang="en-US" sz="2000" b="1" dirty="0">
                <a:solidFill>
                  <a:schemeClr val="bg1"/>
                </a:solidFill>
                <a:latin typeface="Montserrat SemiBold" pitchFamily="2" charset="0"/>
              </a:rPr>
              <a:t>PURCHASED AND ALL SLOTS RECYCLE</a:t>
            </a:r>
            <a:endParaRPr lang="ru-UA" sz="2000" b="1" dirty="0">
              <a:solidFill>
                <a:schemeClr val="bg1"/>
              </a:solidFill>
              <a:latin typeface="Montserrat SemiBold" pitchFamily="2" charset="0"/>
            </a:endParaRPr>
          </a:p>
        </p:txBody>
      </p:sp>
      <p:pic>
        <p:nvPicPr>
          <p:cNvPr id="11" name="Рисунок 10">
            <a:extLst>
              <a:ext uri="{FF2B5EF4-FFF2-40B4-BE49-F238E27FC236}">
                <a16:creationId xmlns:a16="http://schemas.microsoft.com/office/drawing/2014/main" id="{AAA0DCD1-506D-A848-8290-674216C61F30}"/>
              </a:ext>
            </a:extLst>
          </p:cNvPr>
          <p:cNvPicPr>
            <a:picLocks noChangeAspect="1"/>
          </p:cNvPicPr>
          <p:nvPr/>
        </p:nvPicPr>
        <p:blipFill>
          <a:blip r:embed="rId4"/>
          <a:stretch>
            <a:fillRect/>
          </a:stretch>
        </p:blipFill>
        <p:spPr>
          <a:xfrm>
            <a:off x="4910824" y="382639"/>
            <a:ext cx="482600" cy="241300"/>
          </a:xfrm>
          <a:prstGeom prst="rect">
            <a:avLst/>
          </a:prstGeom>
        </p:spPr>
      </p:pic>
    </p:spTree>
    <p:extLst>
      <p:ext uri="{BB962C8B-B14F-4D97-AF65-F5344CB8AC3E}">
        <p14:creationId xmlns:p14="http://schemas.microsoft.com/office/powerpoint/2010/main" val="1514083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6636A73-05B9-F844-8767-CA3DA2F5DD5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FE12522-69EC-8F42-9AB2-788F720C8173}"/>
              </a:ext>
            </a:extLst>
          </p:cNvPr>
          <p:cNvSpPr txBox="1"/>
          <p:nvPr/>
        </p:nvSpPr>
        <p:spPr>
          <a:xfrm>
            <a:off x="3025877" y="2989129"/>
            <a:ext cx="6140246" cy="584775"/>
          </a:xfrm>
          <a:prstGeom prst="rect">
            <a:avLst/>
          </a:prstGeom>
          <a:noFill/>
        </p:spPr>
        <p:txBody>
          <a:bodyPr wrap="square" rtlCol="0">
            <a:spAutoFit/>
          </a:bodyPr>
          <a:lstStyle/>
          <a:p>
            <a:r>
              <a:rPr lang="en-US" sz="3200" b="1" dirty="0">
                <a:solidFill>
                  <a:schemeClr val="bg1"/>
                </a:solidFill>
                <a:latin typeface="Montserrat SemiBold" pitchFamily="2" charset="0"/>
              </a:rPr>
              <a:t>Frequently </a:t>
            </a:r>
            <a:r>
              <a:rPr lang="en-US" sz="3200" b="1" dirty="0">
                <a:solidFill>
                  <a:srgbClr val="F0BA09"/>
                </a:solidFill>
                <a:latin typeface="Montserrat SemiBold" pitchFamily="2" charset="0"/>
              </a:rPr>
              <a:t>Asked</a:t>
            </a:r>
            <a:r>
              <a:rPr lang="en-US" sz="3200" b="1" dirty="0">
                <a:solidFill>
                  <a:schemeClr val="bg1"/>
                </a:solidFill>
                <a:latin typeface="Montserrat SemiBold" pitchFamily="2" charset="0"/>
              </a:rPr>
              <a:t> Questions</a:t>
            </a:r>
            <a:endParaRPr lang="ru-UA" sz="3200" b="1" dirty="0">
              <a:solidFill>
                <a:schemeClr val="bg1"/>
              </a:solidFill>
              <a:latin typeface="Montserrat SemiBold" pitchFamily="2" charset="0"/>
            </a:endParaRPr>
          </a:p>
        </p:txBody>
      </p:sp>
    </p:spTree>
    <p:extLst>
      <p:ext uri="{BB962C8B-B14F-4D97-AF65-F5344CB8AC3E}">
        <p14:creationId xmlns:p14="http://schemas.microsoft.com/office/powerpoint/2010/main" val="1997397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653302D-5670-0042-8232-11D54D7598C2}"/>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5DD5511-056B-3946-BD1B-FCD9D9DCF7D7}"/>
              </a:ext>
            </a:extLst>
          </p:cNvPr>
          <p:cNvSpPr txBox="1"/>
          <p:nvPr/>
        </p:nvSpPr>
        <p:spPr>
          <a:xfrm>
            <a:off x="4347766" y="945223"/>
            <a:ext cx="3496470"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Why </a:t>
            </a:r>
            <a:r>
              <a:rPr lang="en-US" sz="2000" b="1" dirty="0" err="1">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Binance</a:t>
            </a: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 Smart Chain?</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 name="TextBox 4">
            <a:extLst>
              <a:ext uri="{FF2B5EF4-FFF2-40B4-BE49-F238E27FC236}">
                <a16:creationId xmlns:a16="http://schemas.microsoft.com/office/drawing/2014/main" id="{44EF5C17-4F5A-F845-9987-4E48D416075B}"/>
              </a:ext>
            </a:extLst>
          </p:cNvPr>
          <p:cNvSpPr txBox="1"/>
          <p:nvPr/>
        </p:nvSpPr>
        <p:spPr>
          <a:xfrm>
            <a:off x="380143" y="1768096"/>
            <a:ext cx="10931703" cy="3416320"/>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many promising networks, but not all of them are popular enough or well developed.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was chosen because of several reasons:</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excellent bandwidth;</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low fees;</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well developed infrastructure;</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growing popularity;</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an impeccable reputation.</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5C08874-FFA3-374B-BD56-40B46D27CBFE}"/>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28</a:t>
            </a:r>
            <a:endParaRPr lang="ru-UA" dirty="0">
              <a:solidFill>
                <a:srgbClr val="F0BA09"/>
              </a:solidFill>
            </a:endParaRPr>
          </a:p>
        </p:txBody>
      </p:sp>
    </p:spTree>
    <p:extLst>
      <p:ext uri="{BB962C8B-B14F-4D97-AF65-F5344CB8AC3E}">
        <p14:creationId xmlns:p14="http://schemas.microsoft.com/office/powerpoint/2010/main" val="2114091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EC5139C-468E-C546-91F8-9372A58B1BE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8F3AB6A-15C5-5C42-BEE4-B0C0A2BBBF77}"/>
              </a:ext>
            </a:extLst>
          </p:cNvPr>
          <p:cNvSpPr txBox="1"/>
          <p:nvPr/>
        </p:nvSpPr>
        <p:spPr>
          <a:xfrm>
            <a:off x="4082630" y="945223"/>
            <a:ext cx="4026743"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What about other blockchains?</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7" name="TextBox 6">
            <a:extLst>
              <a:ext uri="{FF2B5EF4-FFF2-40B4-BE49-F238E27FC236}">
                <a16:creationId xmlns:a16="http://schemas.microsoft.com/office/drawing/2014/main" id="{DB6A30D4-9C23-1F42-B61B-907800F99A6C}"/>
              </a:ext>
            </a:extLst>
          </p:cNvPr>
          <p:cNvSpPr txBox="1"/>
          <p:nvPr/>
        </p:nvSpPr>
        <p:spPr>
          <a:xfrm>
            <a:off x="380143" y="1768096"/>
            <a:ext cx="10931703" cy="2031325"/>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Ethereum and Tron are not going anywhere. We will continue to support these blockchains. We are sure that sooner or later, the Ethereum network will solve the fee issue, and the Tron network will fix all the bugs. Their developers are working on it.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But the FORSAGE Community should not stand by and wait for that moment to come. We must act so that our joint endeavor can grow. This means that we will use other suitable networks if they suit our users.</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575A46D7-B2AE-CC48-A582-A23218A4103E}"/>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29</a:t>
            </a:r>
            <a:endParaRPr lang="ru-UA" dirty="0">
              <a:solidFill>
                <a:srgbClr val="F0BA09"/>
              </a:solidFill>
            </a:endParaRPr>
          </a:p>
        </p:txBody>
      </p:sp>
    </p:spTree>
    <p:extLst>
      <p:ext uri="{BB962C8B-B14F-4D97-AF65-F5344CB8AC3E}">
        <p14:creationId xmlns:p14="http://schemas.microsoft.com/office/powerpoint/2010/main" val="95265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BCA12E2-CC11-7A45-B422-5FCB75B7A1F1}"/>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5BEFD04A-E199-1244-951D-DF11FF8719DA}"/>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3</a:t>
            </a:r>
            <a:endParaRPr lang="ru-UA" dirty="0">
              <a:solidFill>
                <a:srgbClr val="F0BA09"/>
              </a:solidFill>
            </a:endParaRPr>
          </a:p>
        </p:txBody>
      </p:sp>
      <p:sp>
        <p:nvSpPr>
          <p:cNvPr id="8" name="TextBox 7">
            <a:extLst>
              <a:ext uri="{FF2B5EF4-FFF2-40B4-BE49-F238E27FC236}">
                <a16:creationId xmlns:a16="http://schemas.microsoft.com/office/drawing/2014/main" id="{197E630D-0B1F-F444-8800-79D2723F530F}"/>
              </a:ext>
            </a:extLst>
          </p:cNvPr>
          <p:cNvSpPr txBox="1"/>
          <p:nvPr/>
        </p:nvSpPr>
        <p:spPr>
          <a:xfrm>
            <a:off x="3519174" y="945223"/>
            <a:ext cx="5153654"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What is BUSD token and its advantages?</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6B080331-9EAD-EB41-83E0-38D0298F01DE}"/>
              </a:ext>
            </a:extLst>
          </p:cNvPr>
          <p:cNvSpPr txBox="1"/>
          <p:nvPr/>
        </p:nvSpPr>
        <p:spPr>
          <a:xfrm>
            <a:off x="380143" y="1768096"/>
            <a:ext cx="10931703" cy="3970318"/>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BUSD is a cryptocurrency with a stable exchange rate equal to 1 USD, with the fully audited code and approved by New York State Department of Financial Services.</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5 Advantages of FORSAGE on BUSD:</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1.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Fixed value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All your results in FORSAGE networking are no longer dependent on the price movements and market corrections;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2.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Same crypto opportunities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BUSD token can be swapped instantly to any cryptocurrency via DEX swaps at almost zero cost;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3.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Simplicity of calculations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Registration costs, upgrades and recycles are denominated in USD;</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Accurate planning</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Precise expense tracking and results estimation without additional rate conversions;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5.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Consumer Protection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BUSD is 1:1 fully USD-backed currency, easy to convert value of exchange between USD and BUSD and was launched in partnership with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Paxos</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4489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109F60C-1971-F04C-8C3E-D3E3015E3CD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6EA8CCB-4061-844C-8290-9469D9345264}"/>
              </a:ext>
            </a:extLst>
          </p:cNvPr>
          <p:cNvSpPr txBox="1"/>
          <p:nvPr/>
        </p:nvSpPr>
        <p:spPr>
          <a:xfrm>
            <a:off x="3556524" y="945223"/>
            <a:ext cx="5078955"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Will there be new programs with BUSD?</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 name="TextBox 4">
            <a:extLst>
              <a:ext uri="{FF2B5EF4-FFF2-40B4-BE49-F238E27FC236}">
                <a16:creationId xmlns:a16="http://schemas.microsoft.com/office/drawing/2014/main" id="{EC125392-B922-8040-96FF-C61A3E72A5EE}"/>
              </a:ext>
            </a:extLst>
          </p:cNvPr>
          <p:cNvSpPr txBox="1"/>
          <p:nvPr/>
        </p:nvSpPr>
        <p:spPr>
          <a:xfrm>
            <a:off x="380143" y="1419630"/>
            <a:ext cx="10931703" cy="2031325"/>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Each of the three blockchains will run the same programs - x3, x4, and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xGold</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In terms of structure and cost, the introduction of the third blockchain does not change our users’ experience and FORSAGE idea in any way.</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But we decided that a new matrix should be launched on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The new matrix called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xXx</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will become a kind of exclusive that will attract new users to the blockchain. Over time, all the 4 programs will be available on all the blockchains.</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6C08089-F27F-4643-A847-DBFA078657B3}"/>
              </a:ext>
            </a:extLst>
          </p:cNvPr>
          <p:cNvSpPr txBox="1"/>
          <p:nvPr/>
        </p:nvSpPr>
        <p:spPr>
          <a:xfrm>
            <a:off x="1991192" y="3960714"/>
            <a:ext cx="8209620"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How to prepare for the launch of FORSAGE </a:t>
            </a:r>
            <a:r>
              <a:rPr lang="en-US" sz="2000" b="1" dirty="0" err="1">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Binance</a:t>
            </a: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 Smart Chain?</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7" name="TextBox 6">
            <a:extLst>
              <a:ext uri="{FF2B5EF4-FFF2-40B4-BE49-F238E27FC236}">
                <a16:creationId xmlns:a16="http://schemas.microsoft.com/office/drawing/2014/main" id="{4840E10A-741D-A743-BC9D-B9143D217EB0}"/>
              </a:ext>
            </a:extLst>
          </p:cNvPr>
          <p:cNvSpPr txBox="1"/>
          <p:nvPr/>
        </p:nvSpPr>
        <p:spPr>
          <a:xfrm>
            <a:off x="380143" y="4428746"/>
            <a:ext cx="10931703" cy="1200329"/>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We recommend preparing in advance before the launch because we are sure it will be hot! It's wise to prepare the amount of BUSD and some BNB for the fees needed to open the right number of slots and make sure you set up a BSC-supporting wallet with BEP20 token format support. Make sure BUSD and BNB are in BEP20 format.</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2A008499-5717-474C-BD35-D804668D4E6A}"/>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30</a:t>
            </a:r>
            <a:endParaRPr lang="ru-UA" dirty="0">
              <a:solidFill>
                <a:srgbClr val="F0BA09"/>
              </a:solidFill>
            </a:endParaRPr>
          </a:p>
        </p:txBody>
      </p:sp>
    </p:spTree>
    <p:extLst>
      <p:ext uri="{BB962C8B-B14F-4D97-AF65-F5344CB8AC3E}">
        <p14:creationId xmlns:p14="http://schemas.microsoft.com/office/powerpoint/2010/main" val="1288759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E77C02D-6EED-C348-A594-F8D0D74D4176}"/>
              </a:ext>
            </a:extLst>
          </p:cNvPr>
          <p:cNvPicPr>
            <a:picLocks noChangeAspect="1"/>
          </p:cNvPicPr>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6249F690-C141-8146-908A-5E0D1D35835C}"/>
              </a:ext>
            </a:extLst>
          </p:cNvPr>
          <p:cNvSpPr txBox="1"/>
          <p:nvPr/>
        </p:nvSpPr>
        <p:spPr>
          <a:xfrm>
            <a:off x="380143" y="955055"/>
            <a:ext cx="10931703" cy="5078313"/>
          </a:xfrm>
          <a:prstGeom prst="rect">
            <a:avLst/>
          </a:prstGeom>
          <a:noFill/>
        </p:spPr>
        <p:txBody>
          <a:bodyPr wrap="square" rtlCol="0">
            <a:spAutoFit/>
          </a:bodyPr>
          <a:lstStyle/>
          <a:p>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And here are some links to help you:</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FORSAGE founder Lado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Okhotnikov</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talks about FORSAGE launch on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(~7 minutes)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youtu.be</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/1Pus7sXFEMI </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Buy BNB or BUSD on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www.binance.com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en</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/buy-sell-crypto </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Buy BNB or BUSD directly from Trust Wallet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trustwallet.com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/buy-</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bnb</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Swap BNB to BUSD instantly via Pancake Swap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exchange.pancakeswap.finance</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/#/swap </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Learn more about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www.binance.org</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en</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smartChain</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gas price chart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bscscan.com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/chart/</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gasprice</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Explorer -</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here you can find and track all blockchain transactions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bscscan.com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Recommended wallets:</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Metamask</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metamask.io</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(desktop browser extension and mobile app)</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Wallet (desktop browser extension only)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chrome.google.com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/webstore/detail/</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-chain-wallet/</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fhbohimaelbohpjbbldcngcnapndodjp</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TrustWallet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trustwallet.com</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(mobile app only)</a:t>
            </a:r>
          </a:p>
          <a:p>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Tokenpocket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rgbClr val="29ACE2"/>
                </a:solidFill>
                <a:latin typeface="Open Sans" panose="020B0606030504020204" pitchFamily="34" charset="0"/>
                <a:ea typeface="Open Sans" panose="020B0606030504020204" pitchFamily="34" charset="0"/>
                <a:cs typeface="Open Sans" panose="020B0606030504020204" pitchFamily="34" charset="0"/>
              </a:rPr>
              <a:t>www.tokenpocket.pro</a:t>
            </a:r>
            <a:r>
              <a:rPr lang="en-US" dirty="0">
                <a:solidFill>
                  <a:srgbClr val="29ACE2"/>
                </a:solidFill>
                <a:latin typeface="Open Sans" panose="020B0606030504020204" pitchFamily="34" charset="0"/>
                <a:ea typeface="Open Sans" panose="020B0606030504020204" pitchFamily="34" charset="0"/>
                <a:cs typeface="Open Sans" panose="020B0606030504020204" pitchFamily="34" charset="0"/>
              </a:rPr>
              <a:t>/</a:t>
            </a:r>
            <a:r>
              <a:rPr lang="en-US" dirty="0">
                <a:solidFill>
                  <a:srgbClr val="05A4B5"/>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(mobile app only)</a:t>
            </a:r>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AAA498BB-9B67-4D47-8713-689C1FB560C4}"/>
              </a:ext>
            </a:extLst>
          </p:cNvPr>
          <p:cNvSpPr txBox="1"/>
          <p:nvPr/>
        </p:nvSpPr>
        <p:spPr>
          <a:xfrm>
            <a:off x="10708604" y="6300191"/>
            <a:ext cx="1323504" cy="369332"/>
          </a:xfrm>
          <a:prstGeom prst="rect">
            <a:avLst/>
          </a:prstGeom>
          <a:noFill/>
        </p:spPr>
        <p:txBody>
          <a:bodyPr wrap="none" rtlCol="0">
            <a:spAutoFit/>
          </a:bodyPr>
          <a:lstStyle/>
          <a:p>
            <a:r>
              <a:rPr lang="en-US" sz="1200" dirty="0">
                <a:solidFill>
                  <a:srgbClr val="F0BA09"/>
                </a:solidFill>
              </a:rPr>
              <a:t>FORSAGE.IO    </a:t>
            </a:r>
            <a:r>
              <a:rPr lang="ru-RU" dirty="0">
                <a:solidFill>
                  <a:srgbClr val="F0BA09"/>
                </a:solidFill>
              </a:rPr>
              <a:t>31</a:t>
            </a:r>
            <a:endParaRPr lang="ru-UA" dirty="0">
              <a:solidFill>
                <a:srgbClr val="F0BA09"/>
              </a:solidFill>
            </a:endParaRPr>
          </a:p>
        </p:txBody>
      </p:sp>
    </p:spTree>
    <p:extLst>
      <p:ext uri="{BB962C8B-B14F-4D97-AF65-F5344CB8AC3E}">
        <p14:creationId xmlns:p14="http://schemas.microsoft.com/office/powerpoint/2010/main" val="476111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539541F-313F-C34E-9101-B42223D3EC9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76D6B68-836C-BF47-B2DD-39ACCE6196A2}"/>
              </a:ext>
            </a:extLst>
          </p:cNvPr>
          <p:cNvSpPr txBox="1"/>
          <p:nvPr/>
        </p:nvSpPr>
        <p:spPr>
          <a:xfrm>
            <a:off x="3237595" y="5454446"/>
            <a:ext cx="4512774" cy="400110"/>
          </a:xfrm>
          <a:prstGeom prst="rect">
            <a:avLst/>
          </a:prstGeom>
          <a:noFill/>
        </p:spPr>
        <p:txBody>
          <a:bodyPr wrap="none" rtlCol="0">
            <a:spAutoFit/>
          </a:bodyPr>
          <a:lstStyle/>
          <a:p>
            <a:r>
              <a:rPr lang="en-US" sz="2000" b="1" dirty="0">
                <a:solidFill>
                  <a:schemeClr val="bg1"/>
                </a:solidFill>
                <a:latin typeface="Montserrat SemiBold" pitchFamily="2" charset="0"/>
              </a:rPr>
              <a:t>TIME TO TURN ON THE FORCING</a:t>
            </a:r>
          </a:p>
        </p:txBody>
      </p:sp>
      <p:pic>
        <p:nvPicPr>
          <p:cNvPr id="6" name="Рисунок 5">
            <a:extLst>
              <a:ext uri="{FF2B5EF4-FFF2-40B4-BE49-F238E27FC236}">
                <a16:creationId xmlns:a16="http://schemas.microsoft.com/office/drawing/2014/main" id="{575EAF09-C326-BC40-B709-D82BA3729777}"/>
              </a:ext>
            </a:extLst>
          </p:cNvPr>
          <p:cNvPicPr>
            <a:picLocks noChangeAspect="1"/>
          </p:cNvPicPr>
          <p:nvPr/>
        </p:nvPicPr>
        <p:blipFill>
          <a:blip r:embed="rId3"/>
          <a:stretch>
            <a:fillRect/>
          </a:stretch>
        </p:blipFill>
        <p:spPr>
          <a:xfrm rot="10800000">
            <a:off x="7796168" y="5533851"/>
            <a:ext cx="482600" cy="241300"/>
          </a:xfrm>
          <a:prstGeom prst="rect">
            <a:avLst/>
          </a:prstGeom>
        </p:spPr>
      </p:pic>
      <p:pic>
        <p:nvPicPr>
          <p:cNvPr id="8" name="Рисунок 7">
            <a:extLst>
              <a:ext uri="{FF2B5EF4-FFF2-40B4-BE49-F238E27FC236}">
                <a16:creationId xmlns:a16="http://schemas.microsoft.com/office/drawing/2014/main" id="{83485EFD-6D25-774E-872A-B927CA4CA4F5}"/>
              </a:ext>
            </a:extLst>
          </p:cNvPr>
          <p:cNvPicPr>
            <a:picLocks noChangeAspect="1"/>
          </p:cNvPicPr>
          <p:nvPr/>
        </p:nvPicPr>
        <p:blipFill>
          <a:blip r:embed="rId3"/>
          <a:stretch>
            <a:fillRect/>
          </a:stretch>
        </p:blipFill>
        <p:spPr>
          <a:xfrm>
            <a:off x="2619887" y="5533851"/>
            <a:ext cx="482600" cy="241300"/>
          </a:xfrm>
          <a:prstGeom prst="rect">
            <a:avLst/>
          </a:prstGeom>
        </p:spPr>
      </p:pic>
    </p:spTree>
    <p:extLst>
      <p:ext uri="{BB962C8B-B14F-4D97-AF65-F5344CB8AC3E}">
        <p14:creationId xmlns:p14="http://schemas.microsoft.com/office/powerpoint/2010/main" val="61703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7C63402-A5EF-6B43-BF8D-441ED3E3EE30}"/>
              </a:ext>
            </a:extLst>
          </p:cNvPr>
          <p:cNvPicPr>
            <a:picLocks noChangeAspect="1"/>
          </p:cNvPicPr>
          <p:nvPr/>
        </p:nvPicPr>
        <p:blipFill>
          <a:blip r:embed="rId2"/>
          <a:stretch>
            <a:fillRect/>
          </a:stretch>
        </p:blipFill>
        <p:spPr>
          <a:xfrm>
            <a:off x="0" y="8195"/>
            <a:ext cx="12192000" cy="6858000"/>
          </a:xfrm>
          <a:prstGeom prst="rect">
            <a:avLst/>
          </a:prstGeom>
        </p:spPr>
      </p:pic>
      <p:sp>
        <p:nvSpPr>
          <p:cNvPr id="3" name="TextBox 2">
            <a:extLst>
              <a:ext uri="{FF2B5EF4-FFF2-40B4-BE49-F238E27FC236}">
                <a16:creationId xmlns:a16="http://schemas.microsoft.com/office/drawing/2014/main" id="{81DB61D3-F851-4F43-9399-FEEC806253D7}"/>
              </a:ext>
            </a:extLst>
          </p:cNvPr>
          <p:cNvSpPr txBox="1"/>
          <p:nvPr/>
        </p:nvSpPr>
        <p:spPr>
          <a:xfrm>
            <a:off x="5227141" y="945223"/>
            <a:ext cx="1737719" cy="400110"/>
          </a:xfrm>
          <a:prstGeom prst="rect">
            <a:avLst/>
          </a:prstGeom>
          <a:noFill/>
        </p:spPr>
        <p:txBody>
          <a:bodyPr wrap="none" rtlCol="0">
            <a:spAutoFit/>
          </a:bodyPr>
          <a:lstStyle/>
          <a:p>
            <a:pPr algn="ctr"/>
            <a:r>
              <a:rPr lang="en-US"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rPr>
              <a:t>IMPORTANT!</a:t>
            </a:r>
            <a:endParaRPr lang="ru-UA" sz="2000" b="1" dirty="0">
              <a:solidFill>
                <a:srgbClr val="F0BA09"/>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4" name="TextBox 3">
            <a:extLst>
              <a:ext uri="{FF2B5EF4-FFF2-40B4-BE49-F238E27FC236}">
                <a16:creationId xmlns:a16="http://schemas.microsoft.com/office/drawing/2014/main" id="{E75D0FE4-A11C-6D45-9E6E-D7D9DD750DD2}"/>
              </a:ext>
            </a:extLst>
          </p:cNvPr>
          <p:cNvSpPr txBox="1"/>
          <p:nvPr/>
        </p:nvSpPr>
        <p:spPr>
          <a:xfrm>
            <a:off x="380143" y="1768096"/>
            <a:ext cx="10931703" cy="1754326"/>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The BUSD used in the marketing is a BEP-20 format token on the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blockchain.</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F0BA09"/>
                </a:solidFill>
                <a:latin typeface="Open Sans" panose="020B0606030504020204" pitchFamily="34" charset="0"/>
                <a:ea typeface="Open Sans" panose="020B0606030504020204" pitchFamily="34" charset="0"/>
                <a:cs typeface="Open Sans" panose="020B0606030504020204" pitchFamily="34" charset="0"/>
              </a:rPr>
              <a:t>For sending BUSD, or any other token on the BSC network, you must pay a certain amount of BNB for the transaction. So, it is required to have BUSD to participate in the marketing and enough BNB to pay the network fees.</a:t>
            </a:r>
          </a:p>
          <a:p>
            <a:endParaRPr lang="ru-UA"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Рисунок 6">
            <a:extLst>
              <a:ext uri="{FF2B5EF4-FFF2-40B4-BE49-F238E27FC236}">
                <a16:creationId xmlns:a16="http://schemas.microsoft.com/office/drawing/2014/main" id="{5D8D18AB-6D34-C44E-B988-D4C76C06C75E}"/>
              </a:ext>
            </a:extLst>
          </p:cNvPr>
          <p:cNvPicPr>
            <a:picLocks noChangeAspect="1"/>
          </p:cNvPicPr>
          <p:nvPr/>
        </p:nvPicPr>
        <p:blipFill>
          <a:blip r:embed="rId3"/>
          <a:stretch>
            <a:fillRect/>
          </a:stretch>
        </p:blipFill>
        <p:spPr>
          <a:xfrm>
            <a:off x="427705" y="2358103"/>
            <a:ext cx="304800" cy="254000"/>
          </a:xfrm>
          <a:prstGeom prst="rect">
            <a:avLst/>
          </a:prstGeom>
        </p:spPr>
      </p:pic>
      <p:pic>
        <p:nvPicPr>
          <p:cNvPr id="9" name="Рисунок 8">
            <a:extLst>
              <a:ext uri="{FF2B5EF4-FFF2-40B4-BE49-F238E27FC236}">
                <a16:creationId xmlns:a16="http://schemas.microsoft.com/office/drawing/2014/main" id="{04436F55-CAF6-7543-95A8-92862574FA03}"/>
              </a:ext>
            </a:extLst>
          </p:cNvPr>
          <p:cNvPicPr>
            <a:picLocks noChangeAspect="1"/>
          </p:cNvPicPr>
          <p:nvPr/>
        </p:nvPicPr>
        <p:blipFill>
          <a:blip r:embed="rId4"/>
          <a:stretch>
            <a:fillRect/>
          </a:stretch>
        </p:blipFill>
        <p:spPr>
          <a:xfrm>
            <a:off x="437538" y="1818932"/>
            <a:ext cx="304800" cy="254000"/>
          </a:xfrm>
          <a:prstGeom prst="rect">
            <a:avLst/>
          </a:prstGeom>
        </p:spPr>
      </p:pic>
      <p:sp>
        <p:nvSpPr>
          <p:cNvPr id="10" name="TextBox 9">
            <a:extLst>
              <a:ext uri="{FF2B5EF4-FFF2-40B4-BE49-F238E27FC236}">
                <a16:creationId xmlns:a16="http://schemas.microsoft.com/office/drawing/2014/main" id="{BEEA6EC3-531E-184E-9B38-EF720A97B3C3}"/>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4</a:t>
            </a:r>
            <a:endParaRPr lang="ru-UA" dirty="0">
              <a:solidFill>
                <a:srgbClr val="F0BA09"/>
              </a:solidFill>
            </a:endParaRPr>
          </a:p>
        </p:txBody>
      </p:sp>
    </p:spTree>
    <p:extLst>
      <p:ext uri="{BB962C8B-B14F-4D97-AF65-F5344CB8AC3E}">
        <p14:creationId xmlns:p14="http://schemas.microsoft.com/office/powerpoint/2010/main" val="14897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E4F7D5A-4D1B-FE4F-BED4-CBEBAFE35D09}"/>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5613534D-4DC9-4F48-810E-3B42D697F837}"/>
              </a:ext>
            </a:extLst>
          </p:cNvPr>
          <p:cNvSpPr txBox="1"/>
          <p:nvPr/>
        </p:nvSpPr>
        <p:spPr>
          <a:xfrm>
            <a:off x="3829664" y="2989129"/>
            <a:ext cx="4532671" cy="584775"/>
          </a:xfrm>
          <a:prstGeom prst="rect">
            <a:avLst/>
          </a:prstGeom>
          <a:noFill/>
        </p:spPr>
        <p:txBody>
          <a:bodyPr wrap="square" rtlCol="0">
            <a:spAutoFit/>
          </a:bodyPr>
          <a:lstStyle/>
          <a:p>
            <a:r>
              <a:rPr lang="en-US" sz="3200" b="1" dirty="0">
                <a:solidFill>
                  <a:schemeClr val="bg1"/>
                </a:solidFill>
                <a:latin typeface="Montserrat SemiBold" pitchFamily="2" charset="0"/>
              </a:rPr>
              <a:t>FORSAGE</a:t>
            </a:r>
            <a:r>
              <a:rPr lang="en-US" sz="3200" b="1" dirty="0">
                <a:solidFill>
                  <a:srgbClr val="F0BA09"/>
                </a:solidFill>
                <a:latin typeface="Montserrat SemiBold" pitchFamily="2" charset="0"/>
              </a:rPr>
              <a:t> Marketing</a:t>
            </a:r>
            <a:endParaRPr lang="ru-UA" sz="3200" b="1" dirty="0">
              <a:solidFill>
                <a:schemeClr val="bg1"/>
              </a:solidFill>
              <a:latin typeface="Montserrat SemiBold" pitchFamily="2" charset="0"/>
            </a:endParaRPr>
          </a:p>
        </p:txBody>
      </p:sp>
    </p:spTree>
    <p:extLst>
      <p:ext uri="{BB962C8B-B14F-4D97-AF65-F5344CB8AC3E}">
        <p14:creationId xmlns:p14="http://schemas.microsoft.com/office/powerpoint/2010/main" val="3051236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F0E0E83-A240-264B-B822-BF9A0AFE9E8F}"/>
              </a:ext>
            </a:extLst>
          </p:cNvPr>
          <p:cNvPicPr>
            <a:picLocks noChangeAspect="1"/>
          </p:cNvPicPr>
          <p:nvPr/>
        </p:nvPicPr>
        <p:blipFill>
          <a:blip r:embed="rId2"/>
          <a:stretch>
            <a:fillRect/>
          </a:stretch>
        </p:blipFill>
        <p:spPr>
          <a:xfrm>
            <a:off x="0" y="0"/>
            <a:ext cx="12192000" cy="6858000"/>
          </a:xfrm>
          <a:prstGeom prst="rect">
            <a:avLst/>
          </a:prstGeom>
        </p:spPr>
      </p:pic>
      <p:pic>
        <p:nvPicPr>
          <p:cNvPr id="8" name="Рисунок 7">
            <a:extLst>
              <a:ext uri="{FF2B5EF4-FFF2-40B4-BE49-F238E27FC236}">
                <a16:creationId xmlns:a16="http://schemas.microsoft.com/office/drawing/2014/main" id="{6C693D7C-0F49-324B-B0CC-20F5DEA0C818}"/>
              </a:ext>
            </a:extLst>
          </p:cNvPr>
          <p:cNvPicPr>
            <a:picLocks noChangeAspect="1"/>
          </p:cNvPicPr>
          <p:nvPr/>
        </p:nvPicPr>
        <p:blipFill>
          <a:blip r:embed="rId3"/>
          <a:stretch>
            <a:fillRect/>
          </a:stretch>
        </p:blipFill>
        <p:spPr>
          <a:xfrm>
            <a:off x="7899809" y="382639"/>
            <a:ext cx="482600" cy="241300"/>
          </a:xfrm>
          <a:prstGeom prst="rect">
            <a:avLst/>
          </a:prstGeom>
        </p:spPr>
      </p:pic>
      <p:pic>
        <p:nvPicPr>
          <p:cNvPr id="10" name="Рисунок 9">
            <a:extLst>
              <a:ext uri="{FF2B5EF4-FFF2-40B4-BE49-F238E27FC236}">
                <a16:creationId xmlns:a16="http://schemas.microsoft.com/office/drawing/2014/main" id="{5FCA786E-A742-6D4A-B4D5-201CA383EF1D}"/>
              </a:ext>
            </a:extLst>
          </p:cNvPr>
          <p:cNvPicPr>
            <a:picLocks noChangeAspect="1"/>
          </p:cNvPicPr>
          <p:nvPr/>
        </p:nvPicPr>
        <p:blipFill>
          <a:blip r:embed="rId4"/>
          <a:stretch>
            <a:fillRect/>
          </a:stretch>
        </p:blipFill>
        <p:spPr>
          <a:xfrm>
            <a:off x="11551470" y="331839"/>
            <a:ext cx="317500" cy="342900"/>
          </a:xfrm>
          <a:prstGeom prst="rect">
            <a:avLst/>
          </a:prstGeom>
        </p:spPr>
      </p:pic>
      <p:sp>
        <p:nvSpPr>
          <p:cNvPr id="11" name="TextBox 10">
            <a:extLst>
              <a:ext uri="{FF2B5EF4-FFF2-40B4-BE49-F238E27FC236}">
                <a16:creationId xmlns:a16="http://schemas.microsoft.com/office/drawing/2014/main" id="{E78F2400-173F-2546-9F60-BC39DFA9715A}"/>
              </a:ext>
            </a:extLst>
          </p:cNvPr>
          <p:cNvSpPr txBox="1"/>
          <p:nvPr/>
        </p:nvSpPr>
        <p:spPr>
          <a:xfrm>
            <a:off x="8547013" y="302343"/>
            <a:ext cx="2925801" cy="400110"/>
          </a:xfrm>
          <a:prstGeom prst="rect">
            <a:avLst/>
          </a:prstGeom>
          <a:noFill/>
        </p:spPr>
        <p:txBody>
          <a:bodyPr wrap="none" rtlCol="0">
            <a:spAutoFit/>
          </a:bodyPr>
          <a:lstStyle/>
          <a:p>
            <a:r>
              <a:rPr lang="en-US" sz="2000" b="1" dirty="0">
                <a:solidFill>
                  <a:schemeClr val="bg1"/>
                </a:solidFill>
                <a:latin typeface="Montserrat SemiBold" pitchFamily="2" charset="0"/>
              </a:rPr>
              <a:t>DECENTRALIZATION</a:t>
            </a:r>
            <a:endParaRPr lang="ru-UA" sz="2000" b="1" dirty="0">
              <a:solidFill>
                <a:schemeClr val="bg1"/>
              </a:solidFill>
              <a:latin typeface="Montserrat SemiBold" pitchFamily="2" charset="0"/>
            </a:endParaRPr>
          </a:p>
        </p:txBody>
      </p:sp>
      <p:sp>
        <p:nvSpPr>
          <p:cNvPr id="12" name="TextBox 11">
            <a:extLst>
              <a:ext uri="{FF2B5EF4-FFF2-40B4-BE49-F238E27FC236}">
                <a16:creationId xmlns:a16="http://schemas.microsoft.com/office/drawing/2014/main" id="{EDA46031-56B9-F44D-91E0-1B44E7147724}"/>
              </a:ext>
            </a:extLst>
          </p:cNvPr>
          <p:cNvSpPr txBox="1"/>
          <p:nvPr/>
        </p:nvSpPr>
        <p:spPr>
          <a:xfrm>
            <a:off x="4847303" y="1109480"/>
            <a:ext cx="6862917" cy="5262979"/>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does "decentralized" mean? What are the advantages and what are the benefits?</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Decentralized marketing is created with an automated contract that offers you maximum security and sustainability. A smart contract is an automatic execution algorithm. It exists within the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Binance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Smart Chain blockchain, one of the TOP crypto currencies.</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Smart contracts, like cryptocurrencies, are decentralized. They work strictly according to the underlying program, without the possibility of subsequently changing the defined execution. The code that contains all the logic of the contract execution is on the blockchain and all calculations are provided by millions of computers around the world. This ensures that there is no risk of hacking into the smart contract and stopping the it.</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blockchain is an immutable record of transactions and information, which is cryptographically protected from any subsequent manipulation using thousands of independent computers worldwide</a:t>
            </a:r>
            <a:endPar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7C401594-5922-C64F-9FEA-C5A6B159C41C}"/>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6</a:t>
            </a:r>
            <a:endParaRPr lang="ru-UA" dirty="0">
              <a:solidFill>
                <a:srgbClr val="F0BA09"/>
              </a:solidFill>
            </a:endParaRPr>
          </a:p>
        </p:txBody>
      </p:sp>
    </p:spTree>
    <p:extLst>
      <p:ext uri="{BB962C8B-B14F-4D97-AF65-F5344CB8AC3E}">
        <p14:creationId xmlns:p14="http://schemas.microsoft.com/office/powerpoint/2010/main" val="3874843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823690A0-9943-6C4B-BC3E-AA8B132D14CE}"/>
              </a:ext>
            </a:extLst>
          </p:cNvPr>
          <p:cNvPicPr>
            <a:picLocks noChangeAspect="1"/>
          </p:cNvPicPr>
          <p:nvPr/>
        </p:nvPicPr>
        <p:blipFill>
          <a:blip r:embed="rId2"/>
          <a:stretch>
            <a:fillRect/>
          </a:stretch>
        </p:blipFill>
        <p:spPr>
          <a:xfrm>
            <a:off x="0" y="8672"/>
            <a:ext cx="12192000" cy="6858000"/>
          </a:xfrm>
          <a:prstGeom prst="rect">
            <a:avLst/>
          </a:prstGeom>
        </p:spPr>
      </p:pic>
      <p:pic>
        <p:nvPicPr>
          <p:cNvPr id="21" name="Рисунок 20">
            <a:extLst>
              <a:ext uri="{FF2B5EF4-FFF2-40B4-BE49-F238E27FC236}">
                <a16:creationId xmlns:a16="http://schemas.microsoft.com/office/drawing/2014/main" id="{AFA7D9BB-0F55-BC4D-86EB-470B9D2DFD30}"/>
              </a:ext>
            </a:extLst>
          </p:cNvPr>
          <p:cNvPicPr>
            <a:picLocks noChangeAspect="1"/>
          </p:cNvPicPr>
          <p:nvPr/>
        </p:nvPicPr>
        <p:blipFill>
          <a:blip r:embed="rId3"/>
          <a:stretch>
            <a:fillRect/>
          </a:stretch>
        </p:blipFill>
        <p:spPr>
          <a:xfrm>
            <a:off x="11551470" y="623939"/>
            <a:ext cx="317500" cy="342900"/>
          </a:xfrm>
          <a:prstGeom prst="rect">
            <a:avLst/>
          </a:prstGeom>
        </p:spPr>
      </p:pic>
      <p:sp>
        <p:nvSpPr>
          <p:cNvPr id="23" name="TextBox 22">
            <a:extLst>
              <a:ext uri="{FF2B5EF4-FFF2-40B4-BE49-F238E27FC236}">
                <a16:creationId xmlns:a16="http://schemas.microsoft.com/office/drawing/2014/main" id="{05C29E3C-F713-2B4C-BF48-0B61C14D184B}"/>
              </a:ext>
            </a:extLst>
          </p:cNvPr>
          <p:cNvSpPr txBox="1"/>
          <p:nvPr/>
        </p:nvSpPr>
        <p:spPr>
          <a:xfrm>
            <a:off x="4572000" y="3105834"/>
            <a:ext cx="1061884" cy="646331"/>
          </a:xfrm>
          <a:prstGeom prst="rect">
            <a:avLst/>
          </a:prstGeom>
          <a:noFill/>
        </p:spPr>
        <p:txBody>
          <a:bodyPr wrap="square" rtlCol="0">
            <a:spAutoFit/>
          </a:bodyPr>
          <a:lstStyle/>
          <a:p>
            <a:pPr algn="ctr"/>
            <a:r>
              <a:rPr lang="en-US" sz="1200" dirty="0">
                <a:solidFill>
                  <a:schemeClr val="bg1"/>
                </a:solidFill>
              </a:rPr>
              <a:t>PERMANENT</a:t>
            </a:r>
          </a:p>
          <a:p>
            <a:pPr algn="ctr"/>
            <a:r>
              <a:rPr lang="en-US" sz="1200" dirty="0">
                <a:solidFill>
                  <a:schemeClr val="bg1"/>
                </a:solidFill>
              </a:rPr>
              <a:t>REFERRAL</a:t>
            </a:r>
          </a:p>
          <a:p>
            <a:pPr algn="ctr"/>
            <a:r>
              <a:rPr lang="en-US" sz="1200" dirty="0">
                <a:solidFill>
                  <a:schemeClr val="bg1"/>
                </a:solidFill>
              </a:rPr>
              <a:t>BONDING</a:t>
            </a:r>
            <a:endParaRPr lang="ru-UA" sz="1200" dirty="0">
              <a:solidFill>
                <a:schemeClr val="bg1"/>
              </a:solidFill>
            </a:endParaRPr>
          </a:p>
        </p:txBody>
      </p:sp>
      <p:sp>
        <p:nvSpPr>
          <p:cNvPr id="24" name="TextBox 23">
            <a:extLst>
              <a:ext uri="{FF2B5EF4-FFF2-40B4-BE49-F238E27FC236}">
                <a16:creationId xmlns:a16="http://schemas.microsoft.com/office/drawing/2014/main" id="{F64EB627-EBA5-AA4F-AA39-B7CF75954E8D}"/>
              </a:ext>
            </a:extLst>
          </p:cNvPr>
          <p:cNvSpPr txBox="1"/>
          <p:nvPr/>
        </p:nvSpPr>
        <p:spPr>
          <a:xfrm>
            <a:off x="6567948" y="3105834"/>
            <a:ext cx="1061884" cy="646331"/>
          </a:xfrm>
          <a:prstGeom prst="rect">
            <a:avLst/>
          </a:prstGeom>
          <a:noFill/>
        </p:spPr>
        <p:txBody>
          <a:bodyPr wrap="square" rtlCol="0">
            <a:spAutoFit/>
          </a:bodyPr>
          <a:lstStyle/>
          <a:p>
            <a:pPr algn="ctr"/>
            <a:r>
              <a:rPr lang="en-US" sz="1200" dirty="0">
                <a:solidFill>
                  <a:schemeClr val="bg1"/>
                </a:solidFill>
              </a:rPr>
              <a:t>UNLIMITED</a:t>
            </a:r>
          </a:p>
          <a:p>
            <a:pPr algn="ctr"/>
            <a:r>
              <a:rPr lang="en-US" sz="1200" dirty="0">
                <a:solidFill>
                  <a:schemeClr val="bg1"/>
                </a:solidFill>
              </a:rPr>
              <a:t>AUTOMATIC</a:t>
            </a:r>
          </a:p>
          <a:p>
            <a:pPr algn="ctr"/>
            <a:r>
              <a:rPr lang="en-US" sz="1200" dirty="0">
                <a:solidFill>
                  <a:schemeClr val="bg1"/>
                </a:solidFill>
              </a:rPr>
              <a:t>RECYCLES</a:t>
            </a:r>
            <a:endParaRPr lang="ru-UA" sz="1200" dirty="0">
              <a:solidFill>
                <a:schemeClr val="bg1"/>
              </a:solidFill>
            </a:endParaRPr>
          </a:p>
        </p:txBody>
      </p:sp>
      <p:sp>
        <p:nvSpPr>
          <p:cNvPr id="25" name="TextBox 24">
            <a:extLst>
              <a:ext uri="{FF2B5EF4-FFF2-40B4-BE49-F238E27FC236}">
                <a16:creationId xmlns:a16="http://schemas.microsoft.com/office/drawing/2014/main" id="{910986CF-497B-0842-BB35-415AF58CF56B}"/>
              </a:ext>
            </a:extLst>
          </p:cNvPr>
          <p:cNvSpPr txBox="1"/>
          <p:nvPr/>
        </p:nvSpPr>
        <p:spPr>
          <a:xfrm>
            <a:off x="5373329" y="3990737"/>
            <a:ext cx="1386349" cy="461665"/>
          </a:xfrm>
          <a:prstGeom prst="rect">
            <a:avLst/>
          </a:prstGeom>
          <a:noFill/>
        </p:spPr>
        <p:txBody>
          <a:bodyPr wrap="square" rtlCol="0">
            <a:spAutoFit/>
          </a:bodyPr>
          <a:lstStyle/>
          <a:p>
            <a:pPr algn="ctr"/>
            <a:r>
              <a:rPr lang="en-US" sz="1200" dirty="0">
                <a:solidFill>
                  <a:schemeClr val="bg1"/>
                </a:solidFill>
              </a:rPr>
              <a:t>NO EXPIRATION</a:t>
            </a:r>
          </a:p>
          <a:p>
            <a:pPr algn="ctr"/>
            <a:r>
              <a:rPr lang="en-US" sz="1200" dirty="0">
                <a:solidFill>
                  <a:schemeClr val="bg1"/>
                </a:solidFill>
              </a:rPr>
              <a:t>DATE OF THE SLOT</a:t>
            </a:r>
            <a:endParaRPr lang="ru-UA" sz="1200" dirty="0">
              <a:solidFill>
                <a:schemeClr val="bg1"/>
              </a:solidFill>
            </a:endParaRPr>
          </a:p>
        </p:txBody>
      </p:sp>
      <p:sp>
        <p:nvSpPr>
          <p:cNvPr id="26" name="TextBox 25">
            <a:extLst>
              <a:ext uri="{FF2B5EF4-FFF2-40B4-BE49-F238E27FC236}">
                <a16:creationId xmlns:a16="http://schemas.microsoft.com/office/drawing/2014/main" id="{0538989A-7F14-E046-959D-11E958486A0D}"/>
              </a:ext>
            </a:extLst>
          </p:cNvPr>
          <p:cNvSpPr txBox="1"/>
          <p:nvPr/>
        </p:nvSpPr>
        <p:spPr>
          <a:xfrm>
            <a:off x="865239" y="2967334"/>
            <a:ext cx="1061884" cy="461665"/>
          </a:xfrm>
          <a:prstGeom prst="rect">
            <a:avLst/>
          </a:prstGeom>
          <a:noFill/>
        </p:spPr>
        <p:txBody>
          <a:bodyPr wrap="square" rtlCol="0">
            <a:spAutoFit/>
          </a:bodyPr>
          <a:lstStyle/>
          <a:p>
            <a:r>
              <a:rPr lang="en-US" sz="1200" dirty="0">
                <a:solidFill>
                  <a:srgbClr val="F0BA09"/>
                </a:solidFill>
              </a:rPr>
              <a:t>ONE LINE</a:t>
            </a:r>
          </a:p>
          <a:p>
            <a:r>
              <a:rPr lang="en-US" sz="1200" dirty="0">
                <a:solidFill>
                  <a:schemeClr val="bg1"/>
                </a:solidFill>
              </a:rPr>
              <a:t>3 PLACES</a:t>
            </a:r>
            <a:endParaRPr lang="ru-UA" sz="1200" dirty="0">
              <a:solidFill>
                <a:schemeClr val="bg1"/>
              </a:solidFill>
            </a:endParaRPr>
          </a:p>
        </p:txBody>
      </p:sp>
      <p:sp>
        <p:nvSpPr>
          <p:cNvPr id="27" name="TextBox 26">
            <a:extLst>
              <a:ext uri="{FF2B5EF4-FFF2-40B4-BE49-F238E27FC236}">
                <a16:creationId xmlns:a16="http://schemas.microsoft.com/office/drawing/2014/main" id="{199FEA09-55EA-3948-84CF-F9807EBF39EA}"/>
              </a:ext>
            </a:extLst>
          </p:cNvPr>
          <p:cNvSpPr txBox="1"/>
          <p:nvPr/>
        </p:nvSpPr>
        <p:spPr>
          <a:xfrm>
            <a:off x="10333703" y="2967334"/>
            <a:ext cx="1061884" cy="461665"/>
          </a:xfrm>
          <a:prstGeom prst="rect">
            <a:avLst/>
          </a:prstGeom>
          <a:noFill/>
        </p:spPr>
        <p:txBody>
          <a:bodyPr wrap="square" rtlCol="0">
            <a:spAutoFit/>
          </a:bodyPr>
          <a:lstStyle/>
          <a:p>
            <a:pPr algn="r"/>
            <a:r>
              <a:rPr lang="en-US" sz="1200" dirty="0">
                <a:solidFill>
                  <a:srgbClr val="F0BA09"/>
                </a:solidFill>
              </a:rPr>
              <a:t>TWO LINES</a:t>
            </a:r>
          </a:p>
          <a:p>
            <a:pPr algn="r"/>
            <a:r>
              <a:rPr lang="en-US" sz="1200" dirty="0">
                <a:solidFill>
                  <a:schemeClr val="bg1"/>
                </a:solidFill>
              </a:rPr>
              <a:t>2 + 4 PLACES</a:t>
            </a:r>
            <a:endParaRPr lang="ru-UA" sz="1200" dirty="0">
              <a:solidFill>
                <a:schemeClr val="bg1"/>
              </a:solidFill>
            </a:endParaRPr>
          </a:p>
        </p:txBody>
      </p:sp>
      <p:sp>
        <p:nvSpPr>
          <p:cNvPr id="28" name="Прямоугольник 27">
            <a:extLst>
              <a:ext uri="{FF2B5EF4-FFF2-40B4-BE49-F238E27FC236}">
                <a16:creationId xmlns:a16="http://schemas.microsoft.com/office/drawing/2014/main" id="{14F4E7BD-FFCE-3F47-9B38-B0D37307A5A3}"/>
              </a:ext>
            </a:extLst>
          </p:cNvPr>
          <p:cNvSpPr/>
          <p:nvPr/>
        </p:nvSpPr>
        <p:spPr>
          <a:xfrm>
            <a:off x="727587" y="4801331"/>
            <a:ext cx="10736828" cy="1569660"/>
          </a:xfrm>
          <a:prstGeom prst="rect">
            <a:avLst/>
          </a:prstGeom>
        </p:spPr>
        <p:txBody>
          <a:bodyPr wrap="square">
            <a:spAutoFit/>
          </a:bodyPr>
          <a:lstStyle/>
          <a:p>
            <a:r>
              <a:rPr lang="ru-UA" sz="1600" dirty="0">
                <a:solidFill>
                  <a:srgbClr val="EB569D"/>
                </a:solidFill>
                <a:latin typeface="Open Sans" panose="020B0606030504020204" pitchFamily="34" charset="0"/>
                <a:ea typeface="Open Sans" panose="020B0606030504020204" pitchFamily="34" charset="0"/>
                <a:cs typeface="Open Sans" panose="020B0606030504020204" pitchFamily="34" charset="0"/>
              </a:rPr>
              <a:t>FORSAGE MATRIX MARKETING </a:t>
            </a:r>
            <a:r>
              <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is a fair, economically sound system, without deadlines for slots, with a limited number of places and an unlimited number of recycles.</a:t>
            </a:r>
          </a:p>
          <a:p>
            <a:endParaRPr lang="ru-UA" sz="1600" dirty="0">
              <a:solidFill>
                <a:srgbClr val="EB569D"/>
              </a:solidFill>
              <a:latin typeface="Open Sans" panose="020B0606030504020204" pitchFamily="34" charset="0"/>
              <a:ea typeface="Open Sans" panose="020B0606030504020204" pitchFamily="34" charset="0"/>
              <a:cs typeface="Open Sans" panose="020B0606030504020204" pitchFamily="34" charset="0"/>
            </a:endParaRPr>
          </a:p>
          <a:p>
            <a:r>
              <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 the </a:t>
            </a:r>
            <a:r>
              <a:rPr lang="ru-UA" sz="1600" dirty="0">
                <a:solidFill>
                  <a:srgbClr val="05A4B5"/>
                </a:solidFill>
                <a:latin typeface="Open Sans" panose="020B0606030504020204" pitchFamily="34" charset="0"/>
                <a:ea typeface="Open Sans" panose="020B0606030504020204" pitchFamily="34" charset="0"/>
                <a:cs typeface="Open Sans" panose="020B0606030504020204" pitchFamily="34" charset="0"/>
              </a:rPr>
              <a:t>FORSAGE x3 PROGRAM </a:t>
            </a:r>
            <a:r>
              <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below you is three places in one line. In the </a:t>
            </a:r>
            <a:r>
              <a:rPr lang="ru-UA" sz="1600" dirty="0">
                <a:solidFill>
                  <a:srgbClr val="05A4B5"/>
                </a:solidFill>
                <a:latin typeface="Open Sans" panose="020B0606030504020204" pitchFamily="34" charset="0"/>
                <a:ea typeface="Open Sans" panose="020B0606030504020204" pitchFamily="34" charset="0"/>
                <a:cs typeface="Open Sans" panose="020B0606030504020204" pitchFamily="34" charset="0"/>
              </a:rPr>
              <a:t>FORSAGE x4 PROGRAM </a:t>
            </a:r>
            <a:r>
              <a:rPr lang="ru-U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below you are two lines – 2 places in the first line and 4 places in the second. When you register in FORSAGE, you open both programs simultaneously.</a:t>
            </a:r>
          </a:p>
        </p:txBody>
      </p:sp>
      <p:sp>
        <p:nvSpPr>
          <p:cNvPr id="29" name="TextBox 28">
            <a:extLst>
              <a:ext uri="{FF2B5EF4-FFF2-40B4-BE49-F238E27FC236}">
                <a16:creationId xmlns:a16="http://schemas.microsoft.com/office/drawing/2014/main" id="{C1A76365-F74A-BC41-A5BC-38D1F65443AD}"/>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7</a:t>
            </a:r>
            <a:endParaRPr lang="ru-UA" dirty="0">
              <a:solidFill>
                <a:srgbClr val="F0BA09"/>
              </a:solidFill>
            </a:endParaRPr>
          </a:p>
        </p:txBody>
      </p:sp>
      <p:sp>
        <p:nvSpPr>
          <p:cNvPr id="30" name="TextBox 29">
            <a:extLst>
              <a:ext uri="{FF2B5EF4-FFF2-40B4-BE49-F238E27FC236}">
                <a16:creationId xmlns:a16="http://schemas.microsoft.com/office/drawing/2014/main" id="{E17CE74F-AEF1-1C48-9C02-5E7FC5021C2D}"/>
              </a:ext>
            </a:extLst>
          </p:cNvPr>
          <p:cNvSpPr txBox="1"/>
          <p:nvPr/>
        </p:nvSpPr>
        <p:spPr>
          <a:xfrm>
            <a:off x="7334865" y="302343"/>
            <a:ext cx="4129550" cy="707886"/>
          </a:xfrm>
          <a:prstGeom prst="rect">
            <a:avLst/>
          </a:prstGeom>
          <a:noFill/>
        </p:spPr>
        <p:txBody>
          <a:bodyPr wrap="square" rtlCol="0">
            <a:spAutoFit/>
          </a:bodyPr>
          <a:lstStyle/>
          <a:p>
            <a:pPr algn="r"/>
            <a:r>
              <a:rPr lang="en-US" sz="2000" b="1" dirty="0">
                <a:solidFill>
                  <a:schemeClr val="bg1"/>
                </a:solidFill>
                <a:latin typeface="Montserrat SemiBold" pitchFamily="2" charset="0"/>
              </a:rPr>
              <a:t>HOW DOES FORSAGE </a:t>
            </a:r>
          </a:p>
          <a:p>
            <a:pPr algn="r"/>
            <a:r>
              <a:rPr lang="en-US" sz="2000" b="1" dirty="0">
                <a:solidFill>
                  <a:schemeClr val="bg1"/>
                </a:solidFill>
                <a:latin typeface="Montserrat SemiBold" pitchFamily="2" charset="0"/>
              </a:rPr>
              <a:t>MATRIX MARKETING WORK?</a:t>
            </a:r>
            <a:endParaRPr lang="ru-UA" sz="2000" b="1" dirty="0">
              <a:solidFill>
                <a:schemeClr val="bg1"/>
              </a:solidFill>
              <a:latin typeface="Montserrat SemiBold" pitchFamily="2" charset="0"/>
            </a:endParaRPr>
          </a:p>
        </p:txBody>
      </p:sp>
      <p:pic>
        <p:nvPicPr>
          <p:cNvPr id="31" name="Рисунок 30">
            <a:extLst>
              <a:ext uri="{FF2B5EF4-FFF2-40B4-BE49-F238E27FC236}">
                <a16:creationId xmlns:a16="http://schemas.microsoft.com/office/drawing/2014/main" id="{1F0E877F-5FA7-AA4A-9480-4220D178936F}"/>
              </a:ext>
            </a:extLst>
          </p:cNvPr>
          <p:cNvPicPr>
            <a:picLocks noChangeAspect="1"/>
          </p:cNvPicPr>
          <p:nvPr/>
        </p:nvPicPr>
        <p:blipFill>
          <a:blip r:embed="rId4"/>
          <a:stretch>
            <a:fillRect/>
          </a:stretch>
        </p:blipFill>
        <p:spPr>
          <a:xfrm>
            <a:off x="7781823" y="382639"/>
            <a:ext cx="482600" cy="241300"/>
          </a:xfrm>
          <a:prstGeom prst="rect">
            <a:avLst/>
          </a:prstGeom>
        </p:spPr>
      </p:pic>
    </p:spTree>
    <p:extLst>
      <p:ext uri="{BB962C8B-B14F-4D97-AF65-F5344CB8AC3E}">
        <p14:creationId xmlns:p14="http://schemas.microsoft.com/office/powerpoint/2010/main" val="259341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EB419E2-0254-DF4C-AEC8-6DC221D54C3A}"/>
              </a:ext>
            </a:extLst>
          </p:cNvPr>
          <p:cNvPicPr>
            <a:picLocks noChangeAspect="1"/>
          </p:cNvPicPr>
          <p:nvPr/>
        </p:nvPicPr>
        <p:blipFill>
          <a:blip r:embed="rId3"/>
          <a:stretch>
            <a:fillRect/>
          </a:stretch>
        </p:blipFill>
        <p:spPr>
          <a:xfrm>
            <a:off x="0" y="0"/>
            <a:ext cx="12192000" cy="6858000"/>
          </a:xfrm>
          <a:prstGeom prst="rect">
            <a:avLst/>
          </a:prstGeom>
        </p:spPr>
      </p:pic>
      <p:pic>
        <p:nvPicPr>
          <p:cNvPr id="9" name="Рисунок 8">
            <a:extLst>
              <a:ext uri="{FF2B5EF4-FFF2-40B4-BE49-F238E27FC236}">
                <a16:creationId xmlns:a16="http://schemas.microsoft.com/office/drawing/2014/main" id="{D9F705AC-ACA1-B748-97AE-DA922A5824BA}"/>
              </a:ext>
            </a:extLst>
          </p:cNvPr>
          <p:cNvPicPr>
            <a:picLocks noChangeAspect="1"/>
          </p:cNvPicPr>
          <p:nvPr/>
        </p:nvPicPr>
        <p:blipFill>
          <a:blip r:embed="rId4"/>
          <a:stretch>
            <a:fillRect/>
          </a:stretch>
        </p:blipFill>
        <p:spPr>
          <a:xfrm>
            <a:off x="8771211" y="382639"/>
            <a:ext cx="482600" cy="241300"/>
          </a:xfrm>
          <a:prstGeom prst="rect">
            <a:avLst/>
          </a:prstGeom>
        </p:spPr>
      </p:pic>
      <p:pic>
        <p:nvPicPr>
          <p:cNvPr id="10" name="Рисунок 9">
            <a:extLst>
              <a:ext uri="{FF2B5EF4-FFF2-40B4-BE49-F238E27FC236}">
                <a16:creationId xmlns:a16="http://schemas.microsoft.com/office/drawing/2014/main" id="{28674282-29C5-0D4C-A5F0-6B5F91447938}"/>
              </a:ext>
            </a:extLst>
          </p:cNvPr>
          <p:cNvPicPr>
            <a:picLocks noChangeAspect="1"/>
          </p:cNvPicPr>
          <p:nvPr/>
        </p:nvPicPr>
        <p:blipFill>
          <a:blip r:embed="rId5"/>
          <a:stretch>
            <a:fillRect/>
          </a:stretch>
        </p:blipFill>
        <p:spPr>
          <a:xfrm>
            <a:off x="11551470" y="331839"/>
            <a:ext cx="317500" cy="342900"/>
          </a:xfrm>
          <a:prstGeom prst="rect">
            <a:avLst/>
          </a:prstGeom>
        </p:spPr>
      </p:pic>
      <p:sp>
        <p:nvSpPr>
          <p:cNvPr id="11" name="TextBox 10">
            <a:extLst>
              <a:ext uri="{FF2B5EF4-FFF2-40B4-BE49-F238E27FC236}">
                <a16:creationId xmlns:a16="http://schemas.microsoft.com/office/drawing/2014/main" id="{FD9591A5-E062-DC4E-B11A-C72F838D65D1}"/>
              </a:ext>
            </a:extLst>
          </p:cNvPr>
          <p:cNvSpPr txBox="1"/>
          <p:nvPr/>
        </p:nvSpPr>
        <p:spPr>
          <a:xfrm>
            <a:off x="9392588" y="302343"/>
            <a:ext cx="2020105" cy="400110"/>
          </a:xfrm>
          <a:prstGeom prst="rect">
            <a:avLst/>
          </a:prstGeom>
          <a:noFill/>
        </p:spPr>
        <p:txBody>
          <a:bodyPr wrap="none" rtlCol="0">
            <a:spAutoFit/>
          </a:bodyPr>
          <a:lstStyle/>
          <a:p>
            <a:r>
              <a:rPr lang="en-US" sz="2000" b="1" dirty="0">
                <a:solidFill>
                  <a:schemeClr val="bg1"/>
                </a:solidFill>
                <a:latin typeface="Montserrat SemiBold" pitchFamily="2" charset="0"/>
              </a:rPr>
              <a:t>FORSAGE </a:t>
            </a:r>
            <a:r>
              <a:rPr lang="en-US" sz="2000" b="1" dirty="0" err="1">
                <a:solidFill>
                  <a:schemeClr val="bg1"/>
                </a:solidFill>
                <a:latin typeface="Montserrat SemiBold" pitchFamily="2" charset="0"/>
              </a:rPr>
              <a:t>xXx</a:t>
            </a:r>
            <a:endParaRPr lang="ru-UA" sz="2000" b="1" dirty="0">
              <a:solidFill>
                <a:schemeClr val="bg1"/>
              </a:solidFill>
              <a:latin typeface="Montserrat SemiBold" pitchFamily="2" charset="0"/>
            </a:endParaRPr>
          </a:p>
        </p:txBody>
      </p:sp>
      <p:sp>
        <p:nvSpPr>
          <p:cNvPr id="12" name="TextBox 11">
            <a:extLst>
              <a:ext uri="{FF2B5EF4-FFF2-40B4-BE49-F238E27FC236}">
                <a16:creationId xmlns:a16="http://schemas.microsoft.com/office/drawing/2014/main" id="{25045EA6-8645-F846-8EC2-989978567695}"/>
              </a:ext>
            </a:extLst>
          </p:cNvPr>
          <p:cNvSpPr txBox="1"/>
          <p:nvPr/>
        </p:nvSpPr>
        <p:spPr>
          <a:xfrm>
            <a:off x="1091382" y="2967334"/>
            <a:ext cx="1061884" cy="461665"/>
          </a:xfrm>
          <a:prstGeom prst="rect">
            <a:avLst/>
          </a:prstGeom>
          <a:noFill/>
        </p:spPr>
        <p:txBody>
          <a:bodyPr wrap="square" rtlCol="0">
            <a:spAutoFit/>
          </a:bodyPr>
          <a:lstStyle/>
          <a:p>
            <a:r>
              <a:rPr lang="en-US" sz="1200" dirty="0">
                <a:solidFill>
                  <a:srgbClr val="F0BA09"/>
                </a:solidFill>
              </a:rPr>
              <a:t>THREE LINE</a:t>
            </a:r>
          </a:p>
          <a:p>
            <a:r>
              <a:rPr lang="en-US" sz="1200" dirty="0">
                <a:solidFill>
                  <a:schemeClr val="bg1"/>
                </a:solidFill>
              </a:rPr>
              <a:t>14 PLACES</a:t>
            </a:r>
            <a:endParaRPr lang="ru-UA" sz="1200" dirty="0">
              <a:solidFill>
                <a:schemeClr val="bg1"/>
              </a:solidFill>
            </a:endParaRPr>
          </a:p>
        </p:txBody>
      </p:sp>
      <p:sp>
        <p:nvSpPr>
          <p:cNvPr id="13" name="Прямоугольник 12">
            <a:extLst>
              <a:ext uri="{FF2B5EF4-FFF2-40B4-BE49-F238E27FC236}">
                <a16:creationId xmlns:a16="http://schemas.microsoft.com/office/drawing/2014/main" id="{CE85F279-BF72-224E-9C6B-C5AF890FE69C}"/>
              </a:ext>
            </a:extLst>
          </p:cNvPr>
          <p:cNvSpPr/>
          <p:nvPr/>
        </p:nvSpPr>
        <p:spPr>
          <a:xfrm>
            <a:off x="6762692" y="2071742"/>
            <a:ext cx="3207217" cy="2554545"/>
          </a:xfrm>
          <a:prstGeom prst="rect">
            <a:avLst/>
          </a:prstGeom>
        </p:spPr>
        <p:txBody>
          <a:bodyPr wrap="square">
            <a:spAutoFit/>
          </a:bodyPr>
          <a:lstStyle/>
          <a:p>
            <a:r>
              <a:rPr lang="ru-UA" sz="1600" dirty="0">
                <a:solidFill>
                  <a:schemeClr val="bg1"/>
                </a:solidFill>
              </a:rPr>
              <a:t>In the </a:t>
            </a:r>
            <a:r>
              <a:rPr lang="ru-UA" sz="1600" dirty="0">
                <a:solidFill>
                  <a:srgbClr val="F0BA09"/>
                </a:solidFill>
              </a:rPr>
              <a:t>x</a:t>
            </a:r>
            <a:r>
              <a:rPr lang="en-US" sz="1600" dirty="0">
                <a:solidFill>
                  <a:srgbClr val="F0BA09"/>
                </a:solidFill>
              </a:rPr>
              <a:t>X</a:t>
            </a:r>
            <a:r>
              <a:rPr lang="ru-UA" sz="1600" dirty="0">
                <a:solidFill>
                  <a:srgbClr val="F0BA09"/>
                </a:solidFill>
              </a:rPr>
              <a:t>x</a:t>
            </a:r>
            <a:r>
              <a:rPr lang="ru-UA" sz="1600" dirty="0">
                <a:solidFill>
                  <a:schemeClr val="bg1"/>
                </a:solidFill>
              </a:rPr>
              <a:t> matrix you have </a:t>
            </a:r>
            <a:r>
              <a:rPr lang="ru-UA" sz="1600" dirty="0">
                <a:solidFill>
                  <a:srgbClr val="EB569D"/>
                </a:solidFill>
              </a:rPr>
              <a:t>14 places </a:t>
            </a:r>
            <a:r>
              <a:rPr lang="ru-UA" sz="1600" dirty="0">
                <a:solidFill>
                  <a:schemeClr val="bg1"/>
                </a:solidFill>
              </a:rPr>
              <a:t>on </a:t>
            </a:r>
            <a:r>
              <a:rPr lang="ru-UA" sz="1600" dirty="0">
                <a:solidFill>
                  <a:srgbClr val="05A4B5"/>
                </a:solidFill>
              </a:rPr>
              <a:t>3 lines</a:t>
            </a:r>
            <a:r>
              <a:rPr lang="ru-UA" sz="1600" dirty="0">
                <a:solidFill>
                  <a:schemeClr val="bg1"/>
                </a:solidFill>
              </a:rPr>
              <a:t>. 2 - in the 1st line, 4 places - in the 2nd line and 8 - in the 3rd</a:t>
            </a:r>
          </a:p>
          <a:p>
            <a:endParaRPr lang="ru-UA" sz="1600" dirty="0">
              <a:solidFill>
                <a:schemeClr val="bg1"/>
              </a:solidFill>
            </a:endParaRPr>
          </a:p>
          <a:p>
            <a:r>
              <a:rPr lang="ru-UA" sz="1600" dirty="0">
                <a:solidFill>
                  <a:schemeClr val="bg1"/>
                </a:solidFill>
              </a:rPr>
              <a:t>Partners in your matrix may:</a:t>
            </a:r>
          </a:p>
          <a:p>
            <a:endParaRPr lang="ru-UA" sz="1600" dirty="0">
              <a:solidFill>
                <a:schemeClr val="bg1"/>
              </a:solidFill>
            </a:endParaRPr>
          </a:p>
          <a:p>
            <a:r>
              <a:rPr lang="ru-UA" sz="1600" dirty="0">
                <a:solidFill>
                  <a:schemeClr val="bg1"/>
                </a:solidFill>
              </a:rPr>
              <a:t>- be invited by you directly</a:t>
            </a:r>
          </a:p>
          <a:p>
            <a:r>
              <a:rPr lang="ru-UA" sz="1600" dirty="0">
                <a:solidFill>
                  <a:schemeClr val="bg1"/>
                </a:solidFill>
              </a:rPr>
              <a:t>- come as spillovers from uplines, up to 2 lines!</a:t>
            </a:r>
          </a:p>
          <a:p>
            <a:r>
              <a:rPr lang="ru-UA" sz="1600" dirty="0">
                <a:solidFill>
                  <a:schemeClr val="bg1"/>
                </a:solidFill>
              </a:rPr>
              <a:t>- come as spillovers from downlines!</a:t>
            </a:r>
          </a:p>
        </p:txBody>
      </p:sp>
      <p:sp>
        <p:nvSpPr>
          <p:cNvPr id="14" name="TextBox 13">
            <a:extLst>
              <a:ext uri="{FF2B5EF4-FFF2-40B4-BE49-F238E27FC236}">
                <a16:creationId xmlns:a16="http://schemas.microsoft.com/office/drawing/2014/main" id="{D22D82CF-134B-4B43-B5E9-33C1E67BB6B7}"/>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8</a:t>
            </a:r>
            <a:endParaRPr lang="ru-UA" dirty="0">
              <a:solidFill>
                <a:srgbClr val="F0BA09"/>
              </a:solidFill>
            </a:endParaRPr>
          </a:p>
        </p:txBody>
      </p:sp>
    </p:spTree>
    <p:extLst>
      <p:ext uri="{BB962C8B-B14F-4D97-AF65-F5344CB8AC3E}">
        <p14:creationId xmlns:p14="http://schemas.microsoft.com/office/powerpoint/2010/main" val="3903978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C07A38B-826F-F94A-8B9C-6A445330BB7B}"/>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98559BC-62E5-6748-A8BF-D07E1796A59B}"/>
              </a:ext>
            </a:extLst>
          </p:cNvPr>
          <p:cNvSpPr txBox="1"/>
          <p:nvPr/>
        </p:nvSpPr>
        <p:spPr>
          <a:xfrm>
            <a:off x="1091382" y="2967334"/>
            <a:ext cx="1061884" cy="461665"/>
          </a:xfrm>
          <a:prstGeom prst="rect">
            <a:avLst/>
          </a:prstGeom>
          <a:noFill/>
        </p:spPr>
        <p:txBody>
          <a:bodyPr wrap="square" rtlCol="0">
            <a:spAutoFit/>
          </a:bodyPr>
          <a:lstStyle/>
          <a:p>
            <a:r>
              <a:rPr lang="en-US" sz="1200" dirty="0">
                <a:solidFill>
                  <a:srgbClr val="F0BA09"/>
                </a:solidFill>
              </a:rPr>
              <a:t>FOUR LINE</a:t>
            </a:r>
          </a:p>
          <a:p>
            <a:r>
              <a:rPr lang="en-US" sz="1200" dirty="0">
                <a:solidFill>
                  <a:schemeClr val="bg1"/>
                </a:solidFill>
              </a:rPr>
              <a:t>30 PLACES</a:t>
            </a:r>
            <a:endParaRPr lang="ru-UA" sz="1200" dirty="0">
              <a:solidFill>
                <a:schemeClr val="bg1"/>
              </a:solidFill>
            </a:endParaRPr>
          </a:p>
        </p:txBody>
      </p:sp>
      <p:sp>
        <p:nvSpPr>
          <p:cNvPr id="5" name="Прямоугольник 4">
            <a:extLst>
              <a:ext uri="{FF2B5EF4-FFF2-40B4-BE49-F238E27FC236}">
                <a16:creationId xmlns:a16="http://schemas.microsoft.com/office/drawing/2014/main" id="{B2FB63BE-24A7-C54F-986A-D9FF67C4ACD3}"/>
              </a:ext>
            </a:extLst>
          </p:cNvPr>
          <p:cNvSpPr/>
          <p:nvPr/>
        </p:nvSpPr>
        <p:spPr>
          <a:xfrm>
            <a:off x="7234641" y="2071742"/>
            <a:ext cx="3207217" cy="2800767"/>
          </a:xfrm>
          <a:prstGeom prst="rect">
            <a:avLst/>
          </a:prstGeom>
        </p:spPr>
        <p:txBody>
          <a:bodyPr wrap="square">
            <a:spAutoFit/>
          </a:bodyPr>
          <a:lstStyle/>
          <a:p>
            <a:r>
              <a:rPr lang="en-US" sz="1600" dirty="0">
                <a:solidFill>
                  <a:schemeClr val="bg1"/>
                </a:solidFill>
              </a:rPr>
              <a:t>In the </a:t>
            </a:r>
            <a:r>
              <a:rPr lang="en-US" sz="1600" dirty="0" err="1">
                <a:solidFill>
                  <a:srgbClr val="F0BA09"/>
                </a:solidFill>
              </a:rPr>
              <a:t>xGold</a:t>
            </a:r>
            <a:r>
              <a:rPr lang="en-US" sz="1600" dirty="0">
                <a:solidFill>
                  <a:schemeClr val="bg1"/>
                </a:solidFill>
              </a:rPr>
              <a:t> matrix you have </a:t>
            </a:r>
            <a:r>
              <a:rPr lang="en-US" sz="1600" dirty="0">
                <a:solidFill>
                  <a:srgbClr val="EB569D"/>
                </a:solidFill>
              </a:rPr>
              <a:t>30 places</a:t>
            </a:r>
            <a:r>
              <a:rPr lang="en-US" sz="1600" dirty="0">
                <a:solidFill>
                  <a:schemeClr val="bg1"/>
                </a:solidFill>
              </a:rPr>
              <a:t> on </a:t>
            </a:r>
            <a:r>
              <a:rPr lang="en-US" sz="1600" dirty="0">
                <a:solidFill>
                  <a:srgbClr val="05A4B5"/>
                </a:solidFill>
              </a:rPr>
              <a:t>4 lines</a:t>
            </a:r>
            <a:r>
              <a:rPr lang="en-US" sz="1600" dirty="0">
                <a:solidFill>
                  <a:schemeClr val="bg1"/>
                </a:solidFill>
              </a:rPr>
              <a:t>. 2 - in the 1st line, 4 places - in the 2nd line, 8 - in the 3rd and 16 - in the 4th.</a:t>
            </a:r>
          </a:p>
          <a:p>
            <a:endParaRPr lang="en-US" sz="1600" dirty="0">
              <a:solidFill>
                <a:schemeClr val="bg1"/>
              </a:solidFill>
            </a:endParaRPr>
          </a:p>
          <a:p>
            <a:r>
              <a:rPr lang="en-US" sz="1600" dirty="0">
                <a:solidFill>
                  <a:schemeClr val="bg1"/>
                </a:solidFill>
              </a:rPr>
              <a:t>Partners in your matrix may:</a:t>
            </a:r>
          </a:p>
          <a:p>
            <a:endParaRPr lang="en-US" sz="1600" dirty="0">
              <a:solidFill>
                <a:schemeClr val="bg1"/>
              </a:solidFill>
            </a:endParaRPr>
          </a:p>
          <a:p>
            <a:r>
              <a:rPr lang="en-US" sz="1600" dirty="0">
                <a:solidFill>
                  <a:schemeClr val="bg1"/>
                </a:solidFill>
              </a:rPr>
              <a:t>- be invited by you directly</a:t>
            </a:r>
          </a:p>
          <a:p>
            <a:r>
              <a:rPr lang="en-US" sz="1600" dirty="0">
                <a:solidFill>
                  <a:schemeClr val="bg1"/>
                </a:solidFill>
              </a:rPr>
              <a:t>- come as spillovers from uplines, up to 3 lines!</a:t>
            </a:r>
          </a:p>
          <a:p>
            <a:r>
              <a:rPr lang="en-US" sz="1600" dirty="0">
                <a:solidFill>
                  <a:schemeClr val="bg1"/>
                </a:solidFill>
              </a:rPr>
              <a:t>- come as spillovers from downlines!</a:t>
            </a:r>
            <a:endParaRPr lang="ru-UA" sz="1600" dirty="0">
              <a:solidFill>
                <a:schemeClr val="bg1"/>
              </a:solidFill>
            </a:endParaRPr>
          </a:p>
        </p:txBody>
      </p:sp>
      <p:pic>
        <p:nvPicPr>
          <p:cNvPr id="6" name="Рисунок 5">
            <a:extLst>
              <a:ext uri="{FF2B5EF4-FFF2-40B4-BE49-F238E27FC236}">
                <a16:creationId xmlns:a16="http://schemas.microsoft.com/office/drawing/2014/main" id="{A5945DD0-1E62-2E4D-91C6-6617A513A026}"/>
              </a:ext>
            </a:extLst>
          </p:cNvPr>
          <p:cNvPicPr>
            <a:picLocks noChangeAspect="1"/>
          </p:cNvPicPr>
          <p:nvPr/>
        </p:nvPicPr>
        <p:blipFill>
          <a:blip r:embed="rId3"/>
          <a:stretch>
            <a:fillRect/>
          </a:stretch>
        </p:blipFill>
        <p:spPr>
          <a:xfrm>
            <a:off x="8568137" y="382639"/>
            <a:ext cx="482600" cy="241300"/>
          </a:xfrm>
          <a:prstGeom prst="rect">
            <a:avLst/>
          </a:prstGeom>
        </p:spPr>
      </p:pic>
      <p:pic>
        <p:nvPicPr>
          <p:cNvPr id="7" name="Рисунок 6">
            <a:extLst>
              <a:ext uri="{FF2B5EF4-FFF2-40B4-BE49-F238E27FC236}">
                <a16:creationId xmlns:a16="http://schemas.microsoft.com/office/drawing/2014/main" id="{0865A3CA-4DAA-B74C-81AE-694963F0E2AE}"/>
              </a:ext>
            </a:extLst>
          </p:cNvPr>
          <p:cNvPicPr>
            <a:picLocks noChangeAspect="1"/>
          </p:cNvPicPr>
          <p:nvPr/>
        </p:nvPicPr>
        <p:blipFill>
          <a:blip r:embed="rId4"/>
          <a:stretch>
            <a:fillRect/>
          </a:stretch>
        </p:blipFill>
        <p:spPr>
          <a:xfrm>
            <a:off x="11551470" y="331839"/>
            <a:ext cx="317500" cy="342900"/>
          </a:xfrm>
          <a:prstGeom prst="rect">
            <a:avLst/>
          </a:prstGeom>
        </p:spPr>
      </p:pic>
      <p:sp>
        <p:nvSpPr>
          <p:cNvPr id="8" name="TextBox 7">
            <a:extLst>
              <a:ext uri="{FF2B5EF4-FFF2-40B4-BE49-F238E27FC236}">
                <a16:creationId xmlns:a16="http://schemas.microsoft.com/office/drawing/2014/main" id="{68295D42-874D-F243-A8A6-F9303110D441}"/>
              </a:ext>
            </a:extLst>
          </p:cNvPr>
          <p:cNvSpPr txBox="1"/>
          <p:nvPr/>
        </p:nvSpPr>
        <p:spPr>
          <a:xfrm>
            <a:off x="9146781" y="302343"/>
            <a:ext cx="2308645" cy="400110"/>
          </a:xfrm>
          <a:prstGeom prst="rect">
            <a:avLst/>
          </a:prstGeom>
          <a:noFill/>
        </p:spPr>
        <p:txBody>
          <a:bodyPr wrap="none" rtlCol="0">
            <a:spAutoFit/>
          </a:bodyPr>
          <a:lstStyle/>
          <a:p>
            <a:r>
              <a:rPr lang="en-US" sz="2000" b="1" dirty="0">
                <a:solidFill>
                  <a:schemeClr val="bg1"/>
                </a:solidFill>
                <a:latin typeface="Montserrat SemiBold" pitchFamily="2" charset="0"/>
              </a:rPr>
              <a:t>FORSAGE </a:t>
            </a:r>
            <a:r>
              <a:rPr lang="en-US" sz="2000" b="1" dirty="0" err="1">
                <a:solidFill>
                  <a:schemeClr val="bg1"/>
                </a:solidFill>
                <a:latin typeface="Montserrat SemiBold" pitchFamily="2" charset="0"/>
              </a:rPr>
              <a:t>xGold</a:t>
            </a:r>
            <a:endParaRPr lang="ru-UA" sz="2000" b="1" dirty="0">
              <a:solidFill>
                <a:schemeClr val="bg1"/>
              </a:solidFill>
              <a:latin typeface="Montserrat SemiBold" pitchFamily="2" charset="0"/>
            </a:endParaRPr>
          </a:p>
        </p:txBody>
      </p:sp>
      <p:sp>
        <p:nvSpPr>
          <p:cNvPr id="9" name="TextBox 8">
            <a:extLst>
              <a:ext uri="{FF2B5EF4-FFF2-40B4-BE49-F238E27FC236}">
                <a16:creationId xmlns:a16="http://schemas.microsoft.com/office/drawing/2014/main" id="{E5DB41F9-DFA9-254B-881C-B57E0EC6F6DE}"/>
              </a:ext>
            </a:extLst>
          </p:cNvPr>
          <p:cNvSpPr txBox="1"/>
          <p:nvPr/>
        </p:nvSpPr>
        <p:spPr>
          <a:xfrm>
            <a:off x="10708604" y="6300191"/>
            <a:ext cx="1206484" cy="369332"/>
          </a:xfrm>
          <a:prstGeom prst="rect">
            <a:avLst/>
          </a:prstGeom>
          <a:noFill/>
        </p:spPr>
        <p:txBody>
          <a:bodyPr wrap="none" rtlCol="0">
            <a:spAutoFit/>
          </a:bodyPr>
          <a:lstStyle/>
          <a:p>
            <a:r>
              <a:rPr lang="en-US" sz="1200" dirty="0">
                <a:solidFill>
                  <a:srgbClr val="F0BA09"/>
                </a:solidFill>
              </a:rPr>
              <a:t>FORSAGE.IO    </a:t>
            </a:r>
            <a:r>
              <a:rPr lang="en-US" dirty="0">
                <a:solidFill>
                  <a:srgbClr val="F0BA09"/>
                </a:solidFill>
              </a:rPr>
              <a:t>9</a:t>
            </a:r>
            <a:endParaRPr lang="ru-UA" dirty="0">
              <a:solidFill>
                <a:srgbClr val="F0BA09"/>
              </a:solidFill>
            </a:endParaRPr>
          </a:p>
        </p:txBody>
      </p:sp>
    </p:spTree>
    <p:extLst>
      <p:ext uri="{BB962C8B-B14F-4D97-AF65-F5344CB8AC3E}">
        <p14:creationId xmlns:p14="http://schemas.microsoft.com/office/powerpoint/2010/main" val="365292475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3599</Words>
  <Application>Microsoft Macintosh PowerPoint</Application>
  <PresentationFormat>Широкоэкранный</PresentationFormat>
  <Paragraphs>299</Paragraphs>
  <Slides>32</Slides>
  <Notes>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32</vt:i4>
      </vt:variant>
    </vt:vector>
  </HeadingPairs>
  <TitlesOfParts>
    <vt:vector size="40" baseType="lpstr">
      <vt:lpstr>Arial</vt:lpstr>
      <vt:lpstr>Calibri</vt:lpstr>
      <vt:lpstr>Calibri Light</vt:lpstr>
      <vt:lpstr>Montserrat Light</vt:lpstr>
      <vt:lpstr>Montserrat SemiBold</vt:lpstr>
      <vt:lpstr>Open Sans</vt:lpstr>
      <vt:lpstr>Open Sans Semibold</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crabsstudiodesign@gmail.com</dc:creator>
  <cp:lastModifiedBy>crabsstudiodesign@gmail.com</cp:lastModifiedBy>
  <cp:revision>35</cp:revision>
  <dcterms:created xsi:type="dcterms:W3CDTF">2021-05-04T13:07:18Z</dcterms:created>
  <dcterms:modified xsi:type="dcterms:W3CDTF">2021-05-12T08:01:54Z</dcterms:modified>
</cp:coreProperties>
</file>